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77" r:id="rId2"/>
    <p:sldId id="266" r:id="rId3"/>
    <p:sldId id="267" r:id="rId4"/>
    <p:sldId id="269" r:id="rId5"/>
    <p:sldId id="268" r:id="rId6"/>
    <p:sldId id="273" r:id="rId7"/>
    <p:sldId id="276"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206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C5829-BB0A-4C29-8AD5-470A52281FA8}" type="datetimeFigureOut">
              <a:rPr lang="zh-CN" altLang="en-US" smtClean="0"/>
              <a:t>2022/4/11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2F9D3-98D5-4289-AF7B-96A19BDD7D6E}" type="slidenum">
              <a:rPr lang="zh-CN" altLang="en-US" smtClean="0"/>
              <a:t>‹#›</a:t>
            </a:fld>
            <a:endParaRPr lang="zh-CN" altLang="en-US"/>
          </a:p>
        </p:txBody>
      </p:sp>
    </p:spTree>
    <p:extLst>
      <p:ext uri="{BB962C8B-B14F-4D97-AF65-F5344CB8AC3E}">
        <p14:creationId xmlns:p14="http://schemas.microsoft.com/office/powerpoint/2010/main" val="3421517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A12F9D3-98D5-4289-AF7B-96A19BDD7D6E}" type="slidenum">
              <a:rPr lang="zh-CN" altLang="en-US" smtClean="0"/>
              <a:t>6</a:t>
            </a:fld>
            <a:endParaRPr lang="zh-CN" altLang="en-US"/>
          </a:p>
        </p:txBody>
      </p:sp>
    </p:spTree>
    <p:extLst>
      <p:ext uri="{BB962C8B-B14F-4D97-AF65-F5344CB8AC3E}">
        <p14:creationId xmlns:p14="http://schemas.microsoft.com/office/powerpoint/2010/main" val="301156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138784E-FB6E-4042-ADA4-B181DB3F4AD0}" type="datetimeFigureOut">
              <a:rPr lang="zh-CN" altLang="en-US" smtClean="0">
                <a:solidFill>
                  <a:prstClr val="black">
                    <a:tint val="75000"/>
                  </a:prstClr>
                </a:solidFill>
              </a:rPr>
              <a:pPr/>
              <a:t>2022/4/11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8898343-3405-4C7D-BA7F-3C69B29FC4D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75173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38784E-FB6E-4042-ADA4-B181DB3F4AD0}" type="datetimeFigureOut">
              <a:rPr lang="zh-CN" altLang="en-US" smtClean="0">
                <a:solidFill>
                  <a:prstClr val="black">
                    <a:tint val="75000"/>
                  </a:prstClr>
                </a:solidFill>
              </a:rPr>
              <a:pPr/>
              <a:t>2022/4/11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8898343-3405-4C7D-BA7F-3C69B29FC4D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271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38784E-FB6E-4042-ADA4-B181DB3F4AD0}" type="datetimeFigureOut">
              <a:rPr lang="zh-CN" altLang="en-US" smtClean="0">
                <a:solidFill>
                  <a:prstClr val="black">
                    <a:tint val="75000"/>
                  </a:prstClr>
                </a:solidFill>
              </a:rPr>
              <a:pPr/>
              <a:t>2022/4/11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8898343-3405-4C7D-BA7F-3C69B29FC4D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302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38784E-FB6E-4042-ADA4-B181DB3F4AD0}" type="datetimeFigureOut">
              <a:rPr lang="zh-CN" altLang="en-US" smtClean="0">
                <a:solidFill>
                  <a:prstClr val="black">
                    <a:tint val="75000"/>
                  </a:prstClr>
                </a:solidFill>
              </a:rPr>
              <a:pPr/>
              <a:t>2022/4/11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8898343-3405-4C7D-BA7F-3C69B29FC4D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16828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138784E-FB6E-4042-ADA4-B181DB3F4AD0}" type="datetimeFigureOut">
              <a:rPr lang="zh-CN" altLang="en-US" smtClean="0">
                <a:solidFill>
                  <a:prstClr val="black">
                    <a:tint val="75000"/>
                  </a:prstClr>
                </a:solidFill>
              </a:rPr>
              <a:pPr/>
              <a:t>2022/4/11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8898343-3405-4C7D-BA7F-3C69B29FC4D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687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138784E-FB6E-4042-ADA4-B181DB3F4AD0}" type="datetimeFigureOut">
              <a:rPr lang="zh-CN" altLang="en-US" smtClean="0">
                <a:solidFill>
                  <a:prstClr val="black">
                    <a:tint val="75000"/>
                  </a:prstClr>
                </a:solidFill>
              </a:rPr>
              <a:pPr/>
              <a:t>2022/4/11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18898343-3405-4C7D-BA7F-3C69B29FC4D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114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138784E-FB6E-4042-ADA4-B181DB3F4AD0}" type="datetimeFigureOut">
              <a:rPr lang="zh-CN" altLang="en-US" smtClean="0">
                <a:solidFill>
                  <a:prstClr val="black">
                    <a:tint val="75000"/>
                  </a:prstClr>
                </a:solidFill>
              </a:rPr>
              <a:pPr/>
              <a:t>2022/4/11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18898343-3405-4C7D-BA7F-3C69B29FC4D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708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138784E-FB6E-4042-ADA4-B181DB3F4AD0}" type="datetimeFigureOut">
              <a:rPr lang="zh-CN" altLang="en-US" smtClean="0">
                <a:solidFill>
                  <a:prstClr val="black">
                    <a:tint val="75000"/>
                  </a:prstClr>
                </a:solidFill>
              </a:rPr>
              <a:pPr/>
              <a:t>2022/4/11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18898343-3405-4C7D-BA7F-3C69B29FC4D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484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38784E-FB6E-4042-ADA4-B181DB3F4AD0}" type="datetimeFigureOut">
              <a:rPr lang="zh-CN" altLang="en-US" smtClean="0">
                <a:solidFill>
                  <a:prstClr val="black">
                    <a:tint val="75000"/>
                  </a:prstClr>
                </a:solidFill>
              </a:rPr>
              <a:pPr/>
              <a:t>2022/4/11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18898343-3405-4C7D-BA7F-3C69B29FC4D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430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138784E-FB6E-4042-ADA4-B181DB3F4AD0}" type="datetimeFigureOut">
              <a:rPr lang="zh-CN" altLang="en-US" smtClean="0">
                <a:solidFill>
                  <a:prstClr val="black">
                    <a:tint val="75000"/>
                  </a:prstClr>
                </a:solidFill>
              </a:rPr>
              <a:pPr/>
              <a:t>2022/4/11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18898343-3405-4C7D-BA7F-3C69B29FC4D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58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138784E-FB6E-4042-ADA4-B181DB3F4AD0}" type="datetimeFigureOut">
              <a:rPr lang="zh-CN" altLang="en-US" smtClean="0">
                <a:solidFill>
                  <a:prstClr val="black">
                    <a:tint val="75000"/>
                  </a:prstClr>
                </a:solidFill>
              </a:rPr>
              <a:pPr/>
              <a:t>2022/4/11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18898343-3405-4C7D-BA7F-3C69B29FC4D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610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8784E-FB6E-4042-ADA4-B181DB3F4AD0}" type="datetimeFigureOut">
              <a:rPr lang="zh-CN" altLang="en-US" smtClean="0">
                <a:solidFill>
                  <a:prstClr val="black">
                    <a:tint val="75000"/>
                  </a:prstClr>
                </a:solidFill>
              </a:rPr>
              <a:pPr/>
              <a:t>2022/4/11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98343-3405-4C7D-BA7F-3C69B29FC4D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9" name="图片 8"/>
          <p:cNvPicPr>
            <a:picLocks noChangeAspect="1"/>
          </p:cNvPicPr>
          <p:nvPr/>
        </p:nvPicPr>
        <p:blipFill rotWithShape="1">
          <a:blip r:embed="rId13" cstate="print">
            <a:extLst>
              <a:ext uri="{28A0092B-C50C-407E-A947-70E740481C1C}">
                <a14:useLocalDpi xmlns:a14="http://schemas.microsoft.com/office/drawing/2010/main" val="0"/>
              </a:ext>
            </a:extLst>
          </a:blip>
          <a:srcRect l="1974" b="1832"/>
          <a:stretch/>
        </p:blipFill>
        <p:spPr>
          <a:xfrm>
            <a:off x="0" y="0"/>
            <a:ext cx="12192000" cy="6858000"/>
          </a:xfrm>
          <a:prstGeom prst="rect">
            <a:avLst/>
          </a:prstGeom>
        </p:spPr>
      </p:pic>
    </p:spTree>
    <p:extLst>
      <p:ext uri="{BB962C8B-B14F-4D97-AF65-F5344CB8AC3E}">
        <p14:creationId xmlns:p14="http://schemas.microsoft.com/office/powerpoint/2010/main" val="788224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485422" y="2215371"/>
            <a:ext cx="11221156" cy="1934867"/>
          </a:xfrm>
          <a:prstGeom prst="rect">
            <a:avLst/>
          </a:prstGeom>
        </p:spPr>
        <p:txBody>
          <a:bodyPr>
            <a:noAutofit/>
          </a:bodyPr>
          <a:lstStyle/>
          <a:p>
            <a:pPr algn="ctr">
              <a:lnSpc>
                <a:spcPct val="150000"/>
              </a:lnSpc>
              <a:spcBef>
                <a:spcPct val="0"/>
              </a:spcBef>
              <a:defRPr/>
            </a:pPr>
            <a:r>
              <a:rPr lang="zh-CN" altLang="en-US" sz="6000" b="1" dirty="0" smtClean="0">
                <a:solidFill>
                  <a:srgbClr val="C00000"/>
                </a:solidFill>
                <a:ea typeface="微软雅黑" panose="020B0503020204020204" pitchFamily="34" charset="-122"/>
              </a:rPr>
              <a:t>奇瑞与安徽大学技术</a:t>
            </a:r>
            <a:r>
              <a:rPr lang="zh-CN" altLang="en-US" sz="6000" b="1" dirty="0" smtClean="0">
                <a:solidFill>
                  <a:srgbClr val="C00000"/>
                </a:solidFill>
                <a:ea typeface="微软雅黑" panose="020B0503020204020204" pitchFamily="34" charset="-122"/>
              </a:rPr>
              <a:t>合作</a:t>
            </a:r>
            <a:endParaRPr lang="zh-CN" altLang="en-US" sz="6000" dirty="0" smtClean="0">
              <a:solidFill>
                <a:srgbClr val="C00000"/>
              </a:solidFill>
            </a:endParaRPr>
          </a:p>
        </p:txBody>
      </p:sp>
    </p:spTree>
    <p:extLst>
      <p:ext uri="{BB962C8B-B14F-4D97-AF65-F5344CB8AC3E}">
        <p14:creationId xmlns:p14="http://schemas.microsoft.com/office/powerpoint/2010/main" val="100114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8856" y="607369"/>
            <a:ext cx="5109091" cy="830997"/>
          </a:xfrm>
          <a:prstGeom prst="rect">
            <a:avLst/>
          </a:prstGeom>
        </p:spPr>
        <p:txBody>
          <a:bodyPr wrap="none">
            <a:spAutoFit/>
          </a:bodyPr>
          <a:lstStyle/>
          <a:p>
            <a:r>
              <a:rPr lang="zh-CN" altLang="en-US" sz="4800" b="1" dirty="0" smtClean="0">
                <a:solidFill>
                  <a:srgbClr val="C00000"/>
                </a:solidFill>
                <a:ea typeface="微软雅黑" panose="020B0503020204020204" pitchFamily="34" charset="-122"/>
                <a:cs typeface="宋体" panose="02010600030101010101" pitchFamily="2" charset="-122"/>
              </a:rPr>
              <a:t>技术项目合作需求</a:t>
            </a:r>
            <a:endParaRPr lang="zh-CN" altLang="en-US" sz="4800" b="1" dirty="0">
              <a:solidFill>
                <a:srgbClr val="C00000"/>
              </a:solidFill>
            </a:endParaRPr>
          </a:p>
        </p:txBody>
      </p:sp>
      <p:cxnSp>
        <p:nvCxnSpPr>
          <p:cNvPr id="3" name="直接连接符 2"/>
          <p:cNvCxnSpPr/>
          <p:nvPr/>
        </p:nvCxnSpPr>
        <p:spPr>
          <a:xfrm flipH="1">
            <a:off x="838309" y="1449388"/>
            <a:ext cx="11355278" cy="0"/>
          </a:xfrm>
          <a:prstGeom prst="line">
            <a:avLst/>
          </a:prstGeom>
          <a:ln w="28575">
            <a:solidFill>
              <a:srgbClr val="C3302E"/>
            </a:solidFill>
          </a:ln>
        </p:spPr>
        <p:style>
          <a:lnRef idx="1">
            <a:schemeClr val="accent1"/>
          </a:lnRef>
          <a:fillRef idx="0">
            <a:schemeClr val="accent1"/>
          </a:fillRef>
          <a:effectRef idx="0">
            <a:schemeClr val="accent1"/>
          </a:effectRef>
          <a:fontRef idx="minor">
            <a:schemeClr val="tx1"/>
          </a:fontRef>
        </p:style>
      </p:cxnSp>
      <p:graphicFrame>
        <p:nvGraphicFramePr>
          <p:cNvPr id="4" name="表格 3"/>
          <p:cNvGraphicFramePr>
            <a:graphicFrameLocks noGrp="1"/>
          </p:cNvGraphicFramePr>
          <p:nvPr>
            <p:extLst>
              <p:ext uri="{D42A27DB-BD31-4B8C-83A1-F6EECF244321}">
                <p14:modId xmlns:p14="http://schemas.microsoft.com/office/powerpoint/2010/main" val="2938782366"/>
              </p:ext>
            </p:extLst>
          </p:nvPr>
        </p:nvGraphicFramePr>
        <p:xfrm>
          <a:off x="838309" y="2020114"/>
          <a:ext cx="10800000" cy="4394337"/>
        </p:xfrm>
        <a:graphic>
          <a:graphicData uri="http://schemas.openxmlformats.org/drawingml/2006/table">
            <a:tbl>
              <a:tblPr/>
              <a:tblGrid>
                <a:gridCol w="933273"/>
                <a:gridCol w="1636636"/>
                <a:gridCol w="2052373"/>
                <a:gridCol w="3238276"/>
                <a:gridCol w="1508914"/>
                <a:gridCol w="578090"/>
                <a:gridCol w="852438"/>
              </a:tblGrid>
              <a:tr h="387752">
                <a:tc>
                  <a:txBody>
                    <a:bodyPr/>
                    <a:lstStyle/>
                    <a:p>
                      <a:pPr algn="ctr" fontAlgn="ctr"/>
                      <a:r>
                        <a:rPr lang="zh-CN" altLang="en-US" sz="1100" b="1" i="0" u="none" strike="noStrike" dirty="0">
                          <a:solidFill>
                            <a:srgbClr val="F8F8F8"/>
                          </a:solidFill>
                          <a:effectLst/>
                          <a:latin typeface="微软雅黑" panose="020B0503020204020204" pitchFamily="34" charset="-122"/>
                          <a:ea typeface="微软雅黑" panose="020B0503020204020204" pitchFamily="34" charset="-122"/>
                        </a:rPr>
                        <a:t>技术领域</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a:solidFill>
                            <a:srgbClr val="F8F8F8"/>
                          </a:solidFill>
                          <a:effectLst/>
                          <a:latin typeface="微软雅黑" panose="020B0503020204020204" pitchFamily="34" charset="-122"/>
                          <a:ea typeface="微软雅黑" panose="020B0503020204020204" pitchFamily="34" charset="-122"/>
                        </a:rPr>
                        <a:t>技术需求项</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a:solidFill>
                            <a:srgbClr val="F8F8F8"/>
                          </a:solidFill>
                          <a:effectLst/>
                          <a:latin typeface="微软雅黑" panose="020B0503020204020204" pitchFamily="34" charset="-122"/>
                          <a:ea typeface="微软雅黑" panose="020B0503020204020204" pitchFamily="34" charset="-122"/>
                        </a:rPr>
                        <a:t>希望解决的技术难题</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dirty="0">
                          <a:solidFill>
                            <a:srgbClr val="F8F8F8"/>
                          </a:solidFill>
                          <a:effectLst/>
                          <a:latin typeface="微软雅黑" panose="020B0503020204020204" pitchFamily="34" charset="-122"/>
                          <a:ea typeface="微软雅黑" panose="020B0503020204020204" pitchFamily="34" charset="-122"/>
                        </a:rPr>
                        <a:t>技术指标要求</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dirty="0">
                          <a:solidFill>
                            <a:srgbClr val="F8F8F8"/>
                          </a:solidFill>
                          <a:effectLst/>
                          <a:latin typeface="微软雅黑" panose="020B0503020204020204" pitchFamily="34" charset="-122"/>
                          <a:ea typeface="微软雅黑" panose="020B0503020204020204" pitchFamily="34" charset="-122"/>
                        </a:rPr>
                        <a:t>需求部门</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a:solidFill>
                            <a:srgbClr val="F8F8F8"/>
                          </a:solidFill>
                          <a:effectLst/>
                          <a:latin typeface="微软雅黑" panose="020B0503020204020204" pitchFamily="34" charset="-122"/>
                          <a:ea typeface="微软雅黑" panose="020B0503020204020204" pitchFamily="34" charset="-122"/>
                        </a:rPr>
                        <a:t>联系人员</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dirty="0">
                          <a:solidFill>
                            <a:srgbClr val="F8F8F8"/>
                          </a:solidFill>
                          <a:effectLst/>
                          <a:latin typeface="微软雅黑" panose="020B0503020204020204" pitchFamily="34" charset="-122"/>
                          <a:ea typeface="微软雅黑" panose="020B0503020204020204" pitchFamily="34" charset="-122"/>
                        </a:rPr>
                        <a:t>联系方式</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r>
              <a:tr h="348977">
                <a:tc rowSpan="4">
                  <a:txBody>
                    <a:body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智能驾</a:t>
                      </a:r>
                      <a:r>
                        <a:rPr lang="zh-CN" altLang="en-US" sz="1100" b="1" i="0" u="none" strike="noStrike" dirty="0" smtClean="0">
                          <a:solidFill>
                            <a:schemeClr val="bg1"/>
                          </a:solidFill>
                          <a:effectLst/>
                          <a:latin typeface="微软雅黑" panose="020B0503020204020204" pitchFamily="34" charset="-122"/>
                          <a:ea typeface="微软雅黑" panose="020B0503020204020204" pitchFamily="34" charset="-122"/>
                        </a:rPr>
                        <a:t>驶</a:t>
                      </a: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rowSpan="2">
                  <a:txBody>
                    <a:bodyPr/>
                    <a:lstStyle/>
                    <a:p>
                      <a:pPr algn="ctr" fontAlgn="ct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智能驾驶硬件在环仿真</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2">
                  <a:txBody>
                    <a:bodyPr/>
                    <a:lstStyle/>
                    <a:p>
                      <a:pPr algn="ctr" fontAlgn="ctr">
                        <a:lnSpc>
                          <a:spcPct val="130000"/>
                        </a:lnSpc>
                      </a:pP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激光雷达目标模拟和场景仿</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真</a:t>
                      </a:r>
                      <a:endPar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2">
                  <a:txBody>
                    <a:bodyPr/>
                    <a:lstStyle/>
                    <a:p>
                      <a:pPr algn="l" fontAlgn="ctr">
                        <a:lnSpc>
                          <a:spcPct val="130000"/>
                        </a:lnSpc>
                      </a:pPr>
                      <a:r>
                        <a:rPr lang="en-US" altLang="zh-CN"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通</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过硬件在环系</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统，</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验证激光雷达在高</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级智</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能驾驶系统中的作用</a:t>
                      </a:r>
                      <a:b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接收目</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标点云参数，进行目标回波的实时仿真 </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4">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前瞻与预研技术中</a:t>
                      </a:r>
                      <a:r>
                        <a:rPr lang="zh-CN" altLang="en-US"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心</a:t>
                      </a:r>
                      <a:endParaRPr lang="en-US" altLang="zh-CN"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 唐得</a:t>
                      </a:r>
                      <a:r>
                        <a:rPr lang="zh-CN" altLang="en-US"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志</a:t>
                      </a:r>
                      <a:endPar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en-US" altLang="zh-CN"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13645558978</a:t>
                      </a:r>
                      <a:endParaRPr lang="en-US" altLang="zh-CN"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34897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algn="ctr" fontAlgn="ctr"/>
                      <a:r>
                        <a:rPr lang="zh-CN" altLang="en-US" sz="1000" b="0" i="0" u="none" strike="noStrike"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黄永</a:t>
                      </a:r>
                      <a:endPar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2">
                  <a:txBody>
                    <a:bodyPr/>
                    <a:lstStyle/>
                    <a:p>
                      <a:pPr algn="ctr" fontAlgn="ctr"/>
                      <a:r>
                        <a:rPr lang="en-US" altLang="zh-CN"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18110287196</a:t>
                      </a:r>
                      <a:endParaRPr lang="en-US" altLang="zh-CN"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348977">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信息感知及图像处理</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lnSpc>
                          <a:spcPct val="130000"/>
                        </a:lnSpc>
                      </a:pP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信息感知与图像处理技术</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人脸识</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别率超过</a:t>
                      </a:r>
                      <a:r>
                        <a:rPr lang="en-US" altLang="zh-CN"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99%</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 眼球追踪定位精度达到厘米级，滞后时</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间＜</a:t>
                      </a:r>
                      <a:r>
                        <a:rPr lang="en-US" altLang="zh-CN"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10ms</a:t>
                      </a:r>
                      <a:r>
                        <a:rPr lang="en-US" altLang="zh-CN"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视场方向角误</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差＜</a:t>
                      </a:r>
                      <a:r>
                        <a:rPr lang="en-US" altLang="zh-CN"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0.2°</a:t>
                      </a:r>
                      <a:endPar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en-US" altLang="zh-CN"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348977">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智能驾驶仿真</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lnSpc>
                          <a:spcPct val="130000"/>
                        </a:lnSpc>
                      </a:pP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感知、场景、决策和控制仿真</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支持在研车型开发</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en-US" altLang="zh-CN"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张林波 </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en-US" altLang="zh-CN" sz="1000" b="0" i="0" u="none" strike="noStrike">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15905531559</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348977">
                <a:tc rowSpan="7">
                  <a:txBody>
                    <a:body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智能座</a:t>
                      </a:r>
                      <a:r>
                        <a:rPr lang="zh-CN" altLang="en-US" sz="1100" b="1" i="0" u="none" strike="noStrike" dirty="0" smtClean="0">
                          <a:solidFill>
                            <a:schemeClr val="bg1"/>
                          </a:solidFill>
                          <a:effectLst/>
                          <a:latin typeface="微软雅黑" panose="020B0503020204020204" pitchFamily="34" charset="-122"/>
                          <a:ea typeface="微软雅黑" panose="020B0503020204020204" pitchFamily="34" charset="-122"/>
                        </a:rPr>
                        <a:t>舱</a:t>
                      </a: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增强现实平视系统光路设计</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lnSpc>
                          <a:spcPct val="130000"/>
                        </a:lnSpc>
                      </a:pP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快</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速设计增</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强现实平视系统光</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路</a:t>
                      </a:r>
                      <a:endPar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开发一种快速优化增强现实平视显示系统光路设计的方法</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，将</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原来需要迭代设计</a:t>
                      </a:r>
                      <a:r>
                        <a:rPr lang="en-US" altLang="zh-CN"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个月的时间缩短到</a:t>
                      </a:r>
                      <a:r>
                        <a:rPr lang="en-US" altLang="zh-CN"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天左右</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前瞻与预研技术中心</a:t>
                      </a:r>
                      <a:endParaRPr lang="en-US" altLang="zh-CN"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5">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李</a:t>
                      </a:r>
                      <a:r>
                        <a:rPr lang="zh-CN" altLang="en-US"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涛</a:t>
                      </a:r>
                      <a:endPar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5">
                  <a:txBody>
                    <a:bodyPr/>
                    <a:lstStyle/>
                    <a:p>
                      <a:pPr algn="ctr" fontAlgn="ctr"/>
                      <a:r>
                        <a:rPr lang="en-US" altLang="zh-CN"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13002186445</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348977">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r>
                        <a:rPr lang="zh-CN" altLang="en-US" sz="1000" b="1" i="0" u="none" strike="noStrike" kern="1200" dirty="0" smtClean="0">
                          <a:solidFill>
                            <a:srgbClr val="333333"/>
                          </a:solidFill>
                          <a:effectLst/>
                          <a:latin typeface="Impact" panose="020B0806030902050204" pitchFamily="34" charset="0"/>
                          <a:ea typeface="微软雅黑" panose="020B0503020204020204" pitchFamily="34" charset="-122"/>
                          <a:cs typeface="+mn-cs"/>
                        </a:rPr>
                        <a:t>语音助手人</a:t>
                      </a:r>
                      <a:r>
                        <a:rPr lang="zh-CN" altLang="en-US" sz="1000" b="1" i="0" u="none" strike="noStrike" kern="1200" dirty="0">
                          <a:solidFill>
                            <a:srgbClr val="333333"/>
                          </a:solidFill>
                          <a:effectLst/>
                          <a:latin typeface="Impact" panose="020B0806030902050204" pitchFamily="34" charset="0"/>
                          <a:ea typeface="微软雅黑" panose="020B0503020204020204" pitchFamily="34" charset="-122"/>
                          <a:cs typeface="+mn-cs"/>
                        </a:rPr>
                        <a:t>机界面设计</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lnSpc>
                          <a:spcPct val="130000"/>
                        </a:lnSpc>
                      </a:pP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千人千面三维人体形象开发</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通</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过人</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脸识别</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，与现存形</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象元</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素匹</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配，组合</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成人</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物形象。</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将人</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物形象传递到语音助手</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，根</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据录入</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的声</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音更改声音品质</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en-US" altLang="zh-CN"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en-US" altLang="zh-CN"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348977">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r>
                        <a:rPr lang="zh-CN" altLang="en-US" sz="1000" b="1" i="0" u="none" strike="noStrike" kern="1200" dirty="0">
                          <a:solidFill>
                            <a:srgbClr val="333333"/>
                          </a:solidFill>
                          <a:effectLst/>
                          <a:latin typeface="Impact" panose="020B0806030902050204" pitchFamily="34" charset="0"/>
                          <a:ea typeface="微软雅黑" panose="020B0503020204020204" pitchFamily="34" charset="-122"/>
                          <a:cs typeface="+mn-cs"/>
                        </a:rPr>
                        <a:t>光学测试系统</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lnSpc>
                          <a:spcPct val="130000"/>
                        </a:lnSpc>
                      </a:pP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增强现实显示系统光学台架</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开</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发增</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强现实光学显示系统测</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试台</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架</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，对</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增强现实显示进行标定</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en-US" altLang="zh-CN"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348977">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r>
                        <a:rPr lang="zh-CN" altLang="en-US" sz="1000" b="1" i="0" u="none" strike="noStrike" kern="1200" dirty="0" smtClean="0">
                          <a:solidFill>
                            <a:srgbClr val="333333"/>
                          </a:solidFill>
                          <a:effectLst/>
                          <a:latin typeface="Impact" panose="020B0806030902050204" pitchFamily="34" charset="0"/>
                          <a:ea typeface="微软雅黑" panose="020B0503020204020204" pitchFamily="34" charset="-122"/>
                          <a:cs typeface="+mn-cs"/>
                        </a:rPr>
                        <a:t>元宇宙人</a:t>
                      </a:r>
                      <a:r>
                        <a:rPr lang="zh-CN" altLang="en-US" sz="1000" b="1" i="0" u="none" strike="noStrike" kern="1200" dirty="0">
                          <a:solidFill>
                            <a:srgbClr val="333333"/>
                          </a:solidFill>
                          <a:effectLst/>
                          <a:latin typeface="Impact" panose="020B0806030902050204" pitchFamily="34" charset="0"/>
                          <a:ea typeface="微软雅黑" panose="020B0503020204020204" pitchFamily="34" charset="-122"/>
                          <a:cs typeface="+mn-cs"/>
                        </a:rPr>
                        <a:t>机界面设计</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lnSpc>
                          <a:spcPct val="130000"/>
                        </a:lnSpc>
                      </a:pP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和位置相关的车载虚拟现实世界</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开</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发根</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据导航路线随机生成的虚拟现实世界，</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让乘员</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行驶时可以通过</a:t>
                      </a:r>
                      <a:r>
                        <a:rPr lang="en-US" altLang="zh-CN"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VR</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眼镜</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来感受虚拟世界</a:t>
                      </a:r>
                      <a:endPar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en-US" altLang="zh-CN"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348977">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r>
                        <a:rPr lang="zh-CN" altLang="en-US" sz="1000" b="1" i="0" u="none" strike="noStrike" kern="1200" dirty="0" smtClean="0">
                          <a:solidFill>
                            <a:srgbClr val="333333"/>
                          </a:solidFill>
                          <a:effectLst/>
                          <a:latin typeface="Impact" panose="020B0806030902050204" pitchFamily="34" charset="0"/>
                          <a:ea typeface="微软雅黑" panose="020B0503020204020204" pitchFamily="34" charset="-122"/>
                          <a:cs typeface="+mn-cs"/>
                        </a:rPr>
                        <a:t>显示控制软</a:t>
                      </a:r>
                      <a:r>
                        <a:rPr lang="zh-CN" altLang="en-US" sz="1000" b="1" i="0" u="none" strike="noStrike" kern="1200" dirty="0">
                          <a:solidFill>
                            <a:srgbClr val="333333"/>
                          </a:solidFill>
                          <a:effectLst/>
                          <a:latin typeface="Impact" panose="020B0806030902050204" pitchFamily="34" charset="0"/>
                          <a:ea typeface="微软雅黑" panose="020B0503020204020204" pitchFamily="34" charset="-122"/>
                          <a:cs typeface="+mn-cs"/>
                        </a:rPr>
                        <a:t>硬件</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lnSpc>
                          <a:spcPct val="130000"/>
                        </a:lnSpc>
                      </a:pP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国产芯片和操作系统</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智能座舱相关的国产芯片和操作系统应用，包括不限于显示、畸变矫正、数据通讯及其底层软件</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en-US" altLang="zh-CN"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348977">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座舱软件平台化开发</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lnSpc>
                          <a:spcPct val="130000"/>
                        </a:lnSpc>
                      </a:pP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通</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用功</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能平</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台化开发</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，适</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配不</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同硬件及</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软</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件</a:t>
                      </a:r>
                      <a:endPar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标</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准化实现</a:t>
                      </a:r>
                      <a:r>
                        <a:rPr lang="en-US" altLang="zh-CN" sz="800" b="0" i="0" u="none" strike="noStrike" dirty="0" err="1">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CarPlay,Android</a:t>
                      </a:r>
                      <a:r>
                        <a:rPr lang="en-US" altLang="zh-CN"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800" b="0" i="0" u="none" strike="noStrike" dirty="0" err="1">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Auto,AVM</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、蓝牙模块、收音、多媒体等标准化功能的代码实现及形成标准化库文件或接口输</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出</a:t>
                      </a:r>
                      <a:endPar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智能车技术中心</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郭同刚</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en-US" altLang="zh-CN"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15255313683</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516815">
                <a:tc vMerge="1">
                  <a:txBody>
                    <a:bodyPr/>
                    <a:lstStyle/>
                    <a:p>
                      <a:pPr algn="ctr" fontAlgn="ct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座舱软件验</a:t>
                      </a:r>
                      <a:r>
                        <a:rPr lang="zh-CN" altLang="en-US" sz="1000" b="1" i="0" u="none" strike="noStrike" dirty="0" smtClean="0">
                          <a:solidFill>
                            <a:srgbClr val="333333"/>
                          </a:solidFill>
                          <a:effectLst/>
                          <a:latin typeface="Impact" panose="020B0806030902050204" pitchFamily="34" charset="0"/>
                          <a:ea typeface="微软雅黑" panose="020B0503020204020204" pitchFamily="34" charset="-122"/>
                        </a:rPr>
                        <a:t>证</a:t>
                      </a:r>
                      <a:endParaRPr lang="zh-CN" altLang="en-US" sz="1000" b="1" i="0" u="none" strike="noStrike" dirty="0">
                        <a:solidFill>
                          <a:srgbClr val="333333"/>
                        </a:solidFill>
                        <a:effectLst/>
                        <a:latin typeface="Impact" panose="020B0806030902050204" pitchFamily="34" charset="0"/>
                        <a:ea typeface="微软雅黑" panose="020B0503020204020204" pitchFamily="34" charset="-122"/>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lnSpc>
                          <a:spcPct val="130000"/>
                        </a:lnSpc>
                      </a:pPr>
                      <a:r>
                        <a:rPr lang="zh-CN" altLang="en-US" sz="800" b="0" i="0" u="none" strike="noStrike" dirty="0">
                          <a:solidFill>
                            <a:srgbClr val="333333"/>
                          </a:solidFill>
                          <a:effectLst/>
                          <a:latin typeface="Impact" panose="020B0806030902050204" pitchFamily="34" charset="0"/>
                          <a:ea typeface="微软雅黑" panose="020B0503020204020204" pitchFamily="34" charset="-122"/>
                        </a:rPr>
                        <a:t>代码扫码及单元调用导致的软件</a:t>
                      </a:r>
                      <a:r>
                        <a:rPr lang="en-US" altLang="zh-CN" sz="800" b="0" i="0" u="none" strike="noStrike" dirty="0" smtClean="0">
                          <a:solidFill>
                            <a:srgbClr val="333333"/>
                          </a:solidFill>
                          <a:effectLst/>
                          <a:latin typeface="Impact" panose="020B0806030902050204" pitchFamily="34" charset="0"/>
                          <a:ea typeface="微软雅黑" panose="020B0503020204020204" pitchFamily="34" charset="-122"/>
                        </a:rPr>
                        <a:t>Bug</a:t>
                      </a:r>
                      <a:endParaRPr lang="zh-CN" altLang="en-US" sz="800" b="0" i="0" u="none" strike="noStrike" dirty="0">
                        <a:solidFill>
                          <a:srgbClr val="333333"/>
                        </a:solidFill>
                        <a:effectLst/>
                        <a:latin typeface="Impact" panose="020B0806030902050204" pitchFamily="34" charset="0"/>
                        <a:ea typeface="微软雅黑" panose="020B0503020204020204" pitchFamily="34" charset="-122"/>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en-US" altLang="zh-CN" sz="800" b="0" i="0" u="none" strike="noStrike" dirty="0" smtClean="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缺</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陷倾向性预测准确率≥</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95</a:t>
                      </a:r>
                      <a:r>
                        <a:rPr lang="en-US" altLang="zh-CN"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t>
                      </a:r>
                    </a:p>
                    <a:p>
                      <a:pPr algn="l" fontAlgn="ctr">
                        <a:lnSpc>
                          <a:spcPct val="130000"/>
                        </a:lnSpc>
                      </a:pPr>
                      <a:r>
                        <a:rPr lang="en-US" altLang="zh-CN"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缺</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陷类型</a:t>
                      </a:r>
                      <a:r>
                        <a:rPr lang="zh-CN" altLang="en-US"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和位置预</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测准确率≥</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80</a:t>
                      </a:r>
                      <a:r>
                        <a:rPr lang="en-US" altLang="zh-CN"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t>
                      </a:r>
                    </a:p>
                    <a:p>
                      <a:pPr algn="l" fontAlgn="ctr">
                        <a:lnSpc>
                          <a:spcPct val="130000"/>
                        </a:lnSpc>
                      </a:pPr>
                      <a:r>
                        <a:rPr lang="en-US" altLang="zh-CN"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单</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元调</a:t>
                      </a:r>
                      <a:r>
                        <a:rPr lang="zh-CN" altLang="en-US"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API</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功能多模块复合场景≥</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60</a:t>
                      </a:r>
                      <a:r>
                        <a:rPr lang="en-US" altLang="zh-CN"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试验和整车工程中心</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周琴</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en-US" altLang="zh-CN"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17730119765</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bl>
          </a:graphicData>
        </a:graphic>
      </p:graphicFrame>
      <p:sp>
        <p:nvSpPr>
          <p:cNvPr id="5" name="文本框 4"/>
          <p:cNvSpPr txBox="1"/>
          <p:nvPr/>
        </p:nvSpPr>
        <p:spPr>
          <a:xfrm>
            <a:off x="838309" y="1501355"/>
            <a:ext cx="11285451" cy="461665"/>
          </a:xfrm>
          <a:prstGeom prst="rect">
            <a:avLst/>
          </a:prstGeom>
          <a:noFill/>
        </p:spPr>
        <p:txBody>
          <a:bodyPr wrap="square" rtlCol="0">
            <a:spAutoFit/>
          </a:bodyPr>
          <a:lstStyle/>
          <a:p>
            <a:r>
              <a:rPr lang="zh-CN" altLang="en-US" dirty="0" smtClean="0">
                <a:latin typeface="Impact" panose="020B0806030902050204" pitchFamily="34" charset="0"/>
                <a:ea typeface="微软雅黑" panose="020B0503020204020204" pitchFamily="34" charset="-122"/>
              </a:rPr>
              <a:t>梳理技术需求</a:t>
            </a:r>
            <a:r>
              <a:rPr lang="en-US" altLang="zh-CN" sz="2400" dirty="0" smtClean="0">
                <a:latin typeface="Impact" panose="020B0806030902050204" pitchFamily="34" charset="0"/>
                <a:ea typeface="微软雅黑" panose="020B0503020204020204" pitchFamily="34" charset="-122"/>
              </a:rPr>
              <a:t>31</a:t>
            </a:r>
            <a:r>
              <a:rPr lang="zh-CN" altLang="en-US" dirty="0" smtClean="0">
                <a:latin typeface="Impact" panose="020B0806030902050204" pitchFamily="34" charset="0"/>
                <a:ea typeface="微软雅黑" panose="020B0503020204020204" pitchFamily="34" charset="-122"/>
              </a:rPr>
              <a:t>项，主要涵盖</a:t>
            </a:r>
            <a:r>
              <a:rPr lang="zh-CN" altLang="en-US" b="1" dirty="0" smtClean="0">
                <a:latin typeface="Impact" panose="020B0806030902050204" pitchFamily="34" charset="0"/>
                <a:ea typeface="微软雅黑" panose="020B0503020204020204" pitchFamily="34" charset="-122"/>
              </a:rPr>
              <a:t>智能驾驶、智能座舱、新能源、轻量化与新材料、底盘</a:t>
            </a:r>
            <a:r>
              <a:rPr lang="zh-CN" altLang="en-US" dirty="0" smtClean="0">
                <a:latin typeface="Impact" panose="020B0806030902050204" pitchFamily="34" charset="0"/>
                <a:ea typeface="微软雅黑" panose="020B0503020204020204" pitchFamily="34" charset="-122"/>
              </a:rPr>
              <a:t>等技术领域。</a:t>
            </a:r>
            <a:endParaRPr lang="zh-CN" altLang="en-US" dirty="0">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3771547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125897716"/>
              </p:ext>
            </p:extLst>
          </p:nvPr>
        </p:nvGraphicFramePr>
        <p:xfrm>
          <a:off x="838309" y="1524002"/>
          <a:ext cx="10799999" cy="5040570"/>
        </p:xfrm>
        <a:graphic>
          <a:graphicData uri="http://schemas.openxmlformats.org/drawingml/2006/table">
            <a:tbl>
              <a:tblPr/>
              <a:tblGrid>
                <a:gridCol w="898818"/>
                <a:gridCol w="1670246"/>
                <a:gridCol w="2548927"/>
                <a:gridCol w="3128756"/>
                <a:gridCol w="1122208"/>
                <a:gridCol w="464784"/>
                <a:gridCol w="966260"/>
              </a:tblGrid>
              <a:tr h="397449">
                <a:tc>
                  <a:txBody>
                    <a:bodyPr/>
                    <a:lstStyle/>
                    <a:p>
                      <a:pPr algn="ctr" fontAlgn="ctr"/>
                      <a:r>
                        <a:rPr lang="zh-CN" altLang="en-US" sz="1100" b="1" i="0" u="none" strike="noStrike" dirty="0">
                          <a:solidFill>
                            <a:srgbClr val="F8F8F8"/>
                          </a:solidFill>
                          <a:effectLst/>
                          <a:latin typeface="微软雅黑" panose="020B0503020204020204" pitchFamily="34" charset="-122"/>
                          <a:ea typeface="微软雅黑" panose="020B0503020204020204" pitchFamily="34" charset="-122"/>
                        </a:rPr>
                        <a:t>技术领域</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dirty="0">
                          <a:solidFill>
                            <a:srgbClr val="F8F8F8"/>
                          </a:solidFill>
                          <a:effectLst/>
                          <a:latin typeface="微软雅黑" panose="020B0503020204020204" pitchFamily="34" charset="-122"/>
                          <a:ea typeface="微软雅黑" panose="020B0503020204020204" pitchFamily="34" charset="-122"/>
                        </a:rPr>
                        <a:t>技术需求项</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dirty="0">
                          <a:solidFill>
                            <a:srgbClr val="F8F8F8"/>
                          </a:solidFill>
                          <a:effectLst/>
                          <a:latin typeface="微软雅黑" panose="020B0503020204020204" pitchFamily="34" charset="-122"/>
                          <a:ea typeface="微软雅黑" panose="020B0503020204020204" pitchFamily="34" charset="-122"/>
                        </a:rPr>
                        <a:t>希望解决的技术难题</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dirty="0">
                          <a:solidFill>
                            <a:srgbClr val="F8F8F8"/>
                          </a:solidFill>
                          <a:effectLst/>
                          <a:latin typeface="微软雅黑" panose="020B0503020204020204" pitchFamily="34" charset="-122"/>
                          <a:ea typeface="微软雅黑" panose="020B0503020204020204" pitchFamily="34" charset="-122"/>
                        </a:rPr>
                        <a:t>技术指标要求</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dirty="0">
                          <a:solidFill>
                            <a:srgbClr val="F8F8F8"/>
                          </a:solidFill>
                          <a:effectLst/>
                          <a:latin typeface="微软雅黑" panose="020B0503020204020204" pitchFamily="34" charset="-122"/>
                          <a:ea typeface="微软雅黑" panose="020B0503020204020204" pitchFamily="34" charset="-122"/>
                        </a:rPr>
                        <a:t>需求部门</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dirty="0">
                          <a:solidFill>
                            <a:srgbClr val="F8F8F8"/>
                          </a:solidFill>
                          <a:effectLst/>
                          <a:latin typeface="微软雅黑" panose="020B0503020204020204" pitchFamily="34" charset="-122"/>
                          <a:ea typeface="微软雅黑" panose="020B0503020204020204" pitchFamily="34" charset="-122"/>
                        </a:rPr>
                        <a:t>联系</a:t>
                      </a:r>
                      <a:r>
                        <a:rPr lang="zh-CN" altLang="en-US" sz="1100" b="1" i="0" u="none" strike="noStrike" dirty="0" smtClean="0">
                          <a:solidFill>
                            <a:srgbClr val="F8F8F8"/>
                          </a:solidFill>
                          <a:effectLst/>
                          <a:latin typeface="微软雅黑" panose="020B0503020204020204" pitchFamily="34" charset="-122"/>
                          <a:ea typeface="微软雅黑" panose="020B0503020204020204" pitchFamily="34" charset="-122"/>
                        </a:rPr>
                        <a:t>人</a:t>
                      </a:r>
                      <a:endParaRPr lang="zh-CN" altLang="en-US" sz="1100" b="1" i="0" u="none" strike="noStrike" dirty="0">
                        <a:solidFill>
                          <a:srgbClr val="F8F8F8"/>
                        </a:solidFill>
                        <a:effectLst/>
                        <a:latin typeface="微软雅黑" panose="020B0503020204020204" pitchFamily="34" charset="-122"/>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dirty="0">
                          <a:solidFill>
                            <a:srgbClr val="F8F8F8"/>
                          </a:solidFill>
                          <a:effectLst/>
                          <a:latin typeface="微软雅黑" panose="020B0503020204020204" pitchFamily="34" charset="-122"/>
                          <a:ea typeface="微软雅黑" panose="020B0503020204020204" pitchFamily="34" charset="-122"/>
                        </a:rPr>
                        <a:t>联系方式</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r>
              <a:tr h="275757">
                <a:tc rowSpan="5">
                  <a:txBody>
                    <a:body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轻量化与</a:t>
                      </a:r>
                      <a:r>
                        <a:rPr lang="zh-CN" altLang="en-US" sz="1100" b="1" i="0" u="none" strike="noStrike" dirty="0" smtClean="0">
                          <a:solidFill>
                            <a:schemeClr val="bg1"/>
                          </a:solidFill>
                          <a:effectLst/>
                          <a:latin typeface="微软雅黑" panose="020B0503020204020204" pitchFamily="34" charset="-122"/>
                          <a:ea typeface="微软雅黑" panose="020B0503020204020204" pitchFamily="34" charset="-122"/>
                        </a:rPr>
                        <a:t>新</a:t>
                      </a:r>
                      <a:endParaRPr lang="en-US" altLang="zh-CN" sz="1100" b="1" i="0" u="none" strike="noStrike" dirty="0" smtClean="0">
                        <a:solidFill>
                          <a:schemeClr val="bg1"/>
                        </a:solidFill>
                        <a:effectLst/>
                        <a:latin typeface="微软雅黑" panose="020B0503020204020204" pitchFamily="34" charset="-122"/>
                        <a:ea typeface="微软雅黑" panose="020B0503020204020204" pitchFamily="34" charset="-122"/>
                      </a:endParaRPr>
                    </a:p>
                    <a:p>
                      <a:pPr algn="ctr" fontAlgn="ctr"/>
                      <a:r>
                        <a:rPr lang="zh-CN" altLang="en-US" sz="1100" b="1" i="0" u="none" strike="noStrike" dirty="0" smtClean="0">
                          <a:solidFill>
                            <a:schemeClr val="bg1"/>
                          </a:solidFill>
                          <a:effectLst/>
                          <a:latin typeface="微软雅黑" panose="020B0503020204020204" pitchFamily="34" charset="-122"/>
                          <a:ea typeface="微软雅黑" panose="020B0503020204020204" pitchFamily="34" charset="-122"/>
                        </a:rPr>
                        <a:t>材料</a:t>
                      </a: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发</a:t>
                      </a:r>
                      <a:r>
                        <a:rPr lang="zh-CN" altLang="en-US" sz="1000" b="1" i="0" u="none" strike="noStrike" dirty="0" smtClean="0">
                          <a:solidFill>
                            <a:srgbClr val="333333"/>
                          </a:solidFill>
                          <a:effectLst/>
                          <a:latin typeface="Impact" panose="020B0806030902050204" pitchFamily="34" charset="0"/>
                          <a:ea typeface="微软雅黑" panose="020B0503020204020204" pitchFamily="34" charset="-122"/>
                        </a:rPr>
                        <a:t>光</a:t>
                      </a:r>
                      <a:r>
                        <a:rPr lang="en-US" altLang="zh-CN" sz="1000" b="1" i="0" u="none" strike="noStrike" dirty="0" smtClean="0">
                          <a:solidFill>
                            <a:srgbClr val="333333"/>
                          </a:solidFill>
                          <a:effectLst/>
                          <a:latin typeface="Impact" panose="020B0806030902050204" pitchFamily="34" charset="0"/>
                          <a:ea typeface="微软雅黑" panose="020B0503020204020204" pitchFamily="34" charset="-122"/>
                        </a:rPr>
                        <a:t>/</a:t>
                      </a:r>
                      <a:r>
                        <a:rPr lang="zh-CN" altLang="en-US" sz="1000" b="1" i="0" u="none" strike="noStrike" dirty="0" smtClean="0">
                          <a:solidFill>
                            <a:srgbClr val="333333"/>
                          </a:solidFill>
                          <a:effectLst/>
                          <a:latin typeface="Impact" panose="020B0806030902050204" pitchFamily="34" charset="0"/>
                          <a:ea typeface="微软雅黑" panose="020B0503020204020204" pitchFamily="34" charset="-122"/>
                        </a:rPr>
                        <a:t>透</a:t>
                      </a: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光表</a:t>
                      </a:r>
                      <a:r>
                        <a:rPr lang="zh-CN" altLang="en-US" sz="1000" b="1" i="0" u="none" strike="noStrike" dirty="0" smtClean="0">
                          <a:solidFill>
                            <a:srgbClr val="333333"/>
                          </a:solidFill>
                          <a:effectLst/>
                          <a:latin typeface="Impact" panose="020B0806030902050204" pitchFamily="34" charset="0"/>
                          <a:ea typeface="微软雅黑" panose="020B0503020204020204" pitchFamily="34" charset="-122"/>
                        </a:rPr>
                        <a:t>皮（面料）</a:t>
                      </a:r>
                      <a:endParaRPr lang="zh-CN" altLang="en-US" sz="1000" b="1" i="0" u="none" strike="noStrike" dirty="0">
                        <a:solidFill>
                          <a:srgbClr val="333333"/>
                        </a:solidFill>
                        <a:effectLst/>
                        <a:latin typeface="Impact" panose="020B0806030902050204" pitchFamily="34" charset="0"/>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lnSpc>
                          <a:spcPct val="130000"/>
                        </a:lnSpc>
                      </a:pPr>
                      <a:r>
                        <a:rPr lang="zh-CN" altLang="en-US" sz="800" b="0" i="0" u="none" strike="noStrike" dirty="0" smtClean="0">
                          <a:solidFill>
                            <a:srgbClr val="333333"/>
                          </a:solidFill>
                          <a:effectLst/>
                          <a:latin typeface="Impact" panose="020B0806030902050204" pitchFamily="34" charset="0"/>
                          <a:ea typeface="微软雅黑" panose="020B0503020204020204" pitchFamily="34" charset="-122"/>
                        </a:rPr>
                        <a:t>皮</a:t>
                      </a:r>
                      <a:r>
                        <a:rPr lang="zh-CN" altLang="en-US" sz="800" b="0" i="0" u="none" strike="noStrike" dirty="0">
                          <a:solidFill>
                            <a:srgbClr val="333333"/>
                          </a:solidFill>
                          <a:effectLst/>
                          <a:latin typeface="Impact" panose="020B0806030902050204" pitchFamily="34" charset="0"/>
                          <a:ea typeface="微软雅黑" panose="020B0503020204020204" pitchFamily="34" charset="-122"/>
                        </a:rPr>
                        <a:t>纹显示精细度</a:t>
                      </a:r>
                      <a:r>
                        <a:rPr lang="en-US" altLang="zh-CN" sz="800" b="0" i="0" u="none" strike="noStrike" dirty="0" smtClean="0">
                          <a:solidFill>
                            <a:srgbClr val="333333"/>
                          </a:solidFill>
                          <a:effectLst/>
                          <a:latin typeface="Impact" panose="020B0806030902050204" pitchFamily="34" charset="0"/>
                          <a:ea typeface="宋体" panose="02010600030101010101" pitchFamily="2" charset="-122"/>
                        </a:rPr>
                        <a:t>0.5mm</a:t>
                      </a:r>
                      <a:r>
                        <a:rPr lang="zh-CN" altLang="en-US" sz="800" b="0" i="0" u="none" strike="noStrike" dirty="0" smtClean="0">
                          <a:solidFill>
                            <a:srgbClr val="333333"/>
                          </a:solidFill>
                          <a:effectLst/>
                          <a:latin typeface="Impact" panose="020B0806030902050204" pitchFamily="34" charset="0"/>
                          <a:ea typeface="微软雅黑" panose="020B0503020204020204" pitchFamily="34" charset="-122"/>
                        </a:rPr>
                        <a:t>，表</a:t>
                      </a:r>
                      <a:r>
                        <a:rPr lang="zh-CN" altLang="en-US" sz="800" b="0" i="0" u="none" strike="noStrike" dirty="0">
                          <a:solidFill>
                            <a:srgbClr val="333333"/>
                          </a:solidFill>
                          <a:effectLst/>
                          <a:latin typeface="Impact" panose="020B0806030902050204" pitchFamily="34" charset="0"/>
                          <a:ea typeface="微软雅黑" panose="020B0503020204020204" pitchFamily="34" charset="-122"/>
                        </a:rPr>
                        <a:t>皮透光率≥</a:t>
                      </a:r>
                      <a:r>
                        <a:rPr lang="en-US" altLang="zh-CN" sz="800" b="0" i="0" u="none" strike="noStrike" dirty="0">
                          <a:solidFill>
                            <a:srgbClr val="333333"/>
                          </a:solidFill>
                          <a:effectLst/>
                          <a:latin typeface="Impact" panose="020B0806030902050204" pitchFamily="34" charset="0"/>
                          <a:ea typeface="宋体" panose="02010600030101010101" pitchFamily="2" charset="-122"/>
                        </a:rPr>
                        <a:t>30%</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2">
                  <a:txBody>
                    <a:bodyPr/>
                    <a:lstStyle/>
                    <a:p>
                      <a:pPr algn="l" fontAlgn="ctr">
                        <a:lnSpc>
                          <a:spcPct val="130000"/>
                        </a:lnSpc>
                      </a:pP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光照、老化等各种环境老化性能均通过试验验</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证</a:t>
                      </a:r>
                      <a:endPar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4">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前</a:t>
                      </a:r>
                      <a:r>
                        <a:rPr lang="zh-CN" altLang="en-US"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瞻与预研技术中心</a:t>
                      </a:r>
                      <a:endPar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3">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李志</a:t>
                      </a:r>
                      <a:r>
                        <a:rPr lang="zh-CN" altLang="en-US"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虎</a:t>
                      </a:r>
                      <a:endPar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3">
                  <a:txBody>
                    <a:bodyPr/>
                    <a:lstStyle/>
                    <a:p>
                      <a:pPr algn="ctr" fontAlgn="ctr"/>
                      <a:r>
                        <a:rPr lang="en-US" altLang="zh-CN"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18019527805</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544322">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触控开关表皮</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lnSpc>
                          <a:spcPct val="130000"/>
                        </a:lnSpc>
                      </a:pPr>
                      <a:r>
                        <a:rPr lang="zh-CN" altLang="en-US" sz="800" b="0" i="0" u="none" strike="noStrike" dirty="0" smtClean="0">
                          <a:solidFill>
                            <a:srgbClr val="333333"/>
                          </a:solidFill>
                          <a:effectLst/>
                          <a:latin typeface="Impact" panose="020B0806030902050204" pitchFamily="34" charset="0"/>
                          <a:ea typeface="微软雅黑" panose="020B0503020204020204" pitchFamily="34" charset="-122"/>
                        </a:rPr>
                        <a:t>触</a:t>
                      </a:r>
                      <a:r>
                        <a:rPr lang="zh-CN" altLang="en-US" sz="800" b="0" i="0" u="none" strike="noStrike" dirty="0">
                          <a:solidFill>
                            <a:srgbClr val="333333"/>
                          </a:solidFill>
                          <a:effectLst/>
                          <a:latin typeface="Impact" panose="020B0806030902050204" pitchFamily="34" charset="0"/>
                          <a:ea typeface="微软雅黑" panose="020B0503020204020204" pitchFamily="34" charset="-122"/>
                        </a:rPr>
                        <a:t>控响应反馈</a:t>
                      </a:r>
                      <a:r>
                        <a:rPr lang="en-US" altLang="zh-CN" sz="800" b="0" i="0" u="none" strike="noStrike" dirty="0" smtClean="0">
                          <a:solidFill>
                            <a:srgbClr val="333333"/>
                          </a:solidFill>
                          <a:effectLst/>
                          <a:latin typeface="Impact" panose="020B0806030902050204" pitchFamily="34" charset="0"/>
                          <a:ea typeface="宋体" panose="02010600030101010101" pitchFamily="2" charset="-122"/>
                        </a:rPr>
                        <a:t>0.1~0.2s</a:t>
                      </a:r>
                      <a:r>
                        <a:rPr lang="zh-CN" altLang="en-US" sz="800" b="0" i="0" u="none" strike="noStrike" dirty="0" smtClean="0">
                          <a:solidFill>
                            <a:srgbClr val="333333"/>
                          </a:solidFill>
                          <a:effectLst/>
                          <a:latin typeface="Impact" panose="020B0806030902050204" pitchFamily="34" charset="0"/>
                          <a:ea typeface="宋体" panose="02010600030101010101" pitchFamily="2" charset="-122"/>
                        </a:rPr>
                        <a:t>，</a:t>
                      </a:r>
                      <a:r>
                        <a:rPr lang="zh-CN" altLang="en-US" sz="800" b="0" i="0" u="none" strike="noStrike" dirty="0" smtClean="0">
                          <a:solidFill>
                            <a:srgbClr val="333333"/>
                          </a:solidFill>
                          <a:effectLst/>
                          <a:latin typeface="Impact" panose="020B0806030902050204" pitchFamily="34" charset="0"/>
                          <a:ea typeface="微软雅黑" panose="020B0503020204020204" pitchFamily="34" charset="-122"/>
                        </a:rPr>
                        <a:t>线路最</a:t>
                      </a:r>
                      <a:r>
                        <a:rPr lang="zh-CN" altLang="en-US" sz="800" b="0" i="0" u="none" strike="noStrike" dirty="0">
                          <a:solidFill>
                            <a:srgbClr val="333333"/>
                          </a:solidFill>
                          <a:effectLst/>
                          <a:latin typeface="Impact" panose="020B0806030902050204" pitchFamily="34" charset="0"/>
                          <a:ea typeface="微软雅黑" panose="020B0503020204020204" pitchFamily="34" charset="-122"/>
                        </a:rPr>
                        <a:t>大阻抗≤</a:t>
                      </a:r>
                      <a:r>
                        <a:rPr lang="en-US" altLang="zh-CN" sz="800" b="0" i="0" u="none" strike="noStrike" dirty="0">
                          <a:solidFill>
                            <a:srgbClr val="333333"/>
                          </a:solidFill>
                          <a:effectLst/>
                          <a:latin typeface="Impact" panose="020B0806030902050204" pitchFamily="34" charset="0"/>
                          <a:ea typeface="宋体" panose="02010600030101010101" pitchFamily="2" charset="-122"/>
                        </a:rPr>
                        <a:t>50</a:t>
                      </a:r>
                      <a:r>
                        <a:rPr lang="en-US" altLang="zh-CN" sz="800" b="0" i="0" u="none" strike="noStrike" dirty="0">
                          <a:solidFill>
                            <a:srgbClr val="333333"/>
                          </a:solidFill>
                          <a:effectLst/>
                          <a:latin typeface="Impact" panose="020B0806030902050204" pitchFamily="34" charset="0"/>
                          <a:ea typeface="Arial Unicode MS" panose="020B0604020202020204" pitchFamily="34" charset="-122"/>
                        </a:rPr>
                        <a:t>Ω</a:t>
                      </a:r>
                      <a:br>
                        <a:rPr lang="en-US" altLang="zh-CN" sz="800" b="0" i="0" u="none" strike="noStrike" dirty="0">
                          <a:solidFill>
                            <a:srgbClr val="333333"/>
                          </a:solidFill>
                          <a:effectLst/>
                          <a:latin typeface="Impact" panose="020B0806030902050204" pitchFamily="34" charset="0"/>
                          <a:ea typeface="Arial Unicode MS" panose="020B0604020202020204" pitchFamily="34" charset="-122"/>
                        </a:rPr>
                      </a:br>
                      <a:r>
                        <a:rPr lang="zh-CN" altLang="en-US" sz="800" b="0" i="0" u="none" strike="noStrike" dirty="0" smtClean="0">
                          <a:solidFill>
                            <a:srgbClr val="333333"/>
                          </a:solidFill>
                          <a:effectLst/>
                          <a:latin typeface="Impact" panose="020B0806030902050204" pitchFamily="34" charset="0"/>
                          <a:ea typeface="微软雅黑" panose="020B0503020204020204" pitchFamily="34" charset="-122"/>
                        </a:rPr>
                        <a:t>触</a:t>
                      </a:r>
                      <a:r>
                        <a:rPr lang="zh-CN" altLang="en-US" sz="800" b="0" i="0" u="none" strike="noStrike" dirty="0">
                          <a:solidFill>
                            <a:srgbClr val="333333"/>
                          </a:solidFill>
                          <a:effectLst/>
                          <a:latin typeface="Impact" panose="020B0806030902050204" pitchFamily="34" charset="0"/>
                          <a:ea typeface="微软雅黑" panose="020B0503020204020204" pitchFamily="34" charset="-122"/>
                        </a:rPr>
                        <a:t>控开关寿命≥</a:t>
                      </a:r>
                      <a:r>
                        <a:rPr lang="en-US" altLang="zh-CN" sz="800" b="0" i="0" u="none" strike="noStrike" dirty="0">
                          <a:solidFill>
                            <a:srgbClr val="333333"/>
                          </a:solidFill>
                          <a:effectLst/>
                          <a:latin typeface="Impact" panose="020B0806030902050204" pitchFamily="34" charset="0"/>
                          <a:ea typeface="宋体" panose="02010600030101010101" pitchFamily="2" charset="-122"/>
                        </a:rPr>
                        <a:t>20</a:t>
                      </a:r>
                      <a:r>
                        <a:rPr lang="zh-CN" altLang="en-US" sz="800" b="0" i="0" u="none" strike="noStrike" dirty="0">
                          <a:solidFill>
                            <a:srgbClr val="333333"/>
                          </a:solidFill>
                          <a:effectLst/>
                          <a:latin typeface="Impact" panose="020B0806030902050204" pitchFamily="34" charset="0"/>
                          <a:ea typeface="微软雅黑" panose="020B0503020204020204" pitchFamily="34" charset="-122"/>
                        </a:rPr>
                        <a:t>万次</a:t>
                      </a:r>
                      <a:endParaRPr lang="zh-CN" altLang="en-US" sz="800" b="0" i="0" u="none" strike="noStrike" dirty="0">
                        <a:solidFill>
                          <a:srgbClr val="333333"/>
                        </a:solidFill>
                        <a:effectLst/>
                        <a:latin typeface="Impact" panose="020B0806030902050204" pitchFamily="34" charset="0"/>
                        <a:ea typeface="宋体" panose="02010600030101010101" pitchFamily="2"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l"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en-US" altLang="zh-CN"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75757">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1" i="0" u="none" strike="noStrike" dirty="0" smtClean="0">
                          <a:solidFill>
                            <a:srgbClr val="333333"/>
                          </a:solidFill>
                          <a:effectLst/>
                          <a:latin typeface="Impact" panose="020B0806030902050204" pitchFamily="34" charset="0"/>
                          <a:ea typeface="微软雅黑" panose="020B0503020204020204" pitchFamily="34" charset="-122"/>
                        </a:rPr>
                        <a:t>透</a:t>
                      </a: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明显</a:t>
                      </a:r>
                      <a:r>
                        <a:rPr lang="zh-CN" altLang="en-US" sz="1000" b="1" i="0" u="none" strike="noStrike" dirty="0" smtClean="0">
                          <a:solidFill>
                            <a:srgbClr val="333333"/>
                          </a:solidFill>
                          <a:effectLst/>
                          <a:latin typeface="Impact" panose="020B0806030902050204" pitchFamily="34" charset="0"/>
                          <a:ea typeface="微软雅黑" panose="020B0503020204020204" pitchFamily="34" charset="-122"/>
                        </a:rPr>
                        <a:t>示汽</a:t>
                      </a: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车玻璃</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lnSpc>
                          <a:spcPct val="130000"/>
                        </a:lnSpc>
                      </a:pPr>
                      <a:r>
                        <a:rPr lang="zh-CN" altLang="en-US" sz="800" b="0" i="0" u="none" strike="noStrike" dirty="0" smtClean="0">
                          <a:solidFill>
                            <a:srgbClr val="333333"/>
                          </a:solidFill>
                          <a:effectLst/>
                          <a:latin typeface="Impact" panose="020B0806030902050204" pitchFamily="34" charset="0"/>
                          <a:ea typeface="微软雅黑" panose="020B0503020204020204" pitchFamily="34" charset="-122"/>
                        </a:rPr>
                        <a:t>透</a:t>
                      </a:r>
                      <a:r>
                        <a:rPr lang="zh-CN" altLang="en-US" sz="800" b="0" i="0" u="none" strike="noStrike" dirty="0">
                          <a:solidFill>
                            <a:srgbClr val="333333"/>
                          </a:solidFill>
                          <a:effectLst/>
                          <a:latin typeface="Impact" panose="020B0806030902050204" pitchFamily="34" charset="0"/>
                          <a:ea typeface="微软雅黑" panose="020B0503020204020204" pitchFamily="34" charset="-122"/>
                        </a:rPr>
                        <a:t>光率＞</a:t>
                      </a:r>
                      <a:r>
                        <a:rPr lang="en-US" altLang="zh-CN" sz="800" b="0" i="0" u="none" strike="noStrike" dirty="0">
                          <a:solidFill>
                            <a:srgbClr val="333333"/>
                          </a:solidFill>
                          <a:effectLst/>
                          <a:latin typeface="Impact" panose="020B0806030902050204" pitchFamily="34" charset="0"/>
                          <a:ea typeface="宋体" panose="02010600030101010101" pitchFamily="2" charset="-122"/>
                        </a:rPr>
                        <a:t>50</a:t>
                      </a:r>
                      <a:r>
                        <a:rPr lang="en-US" altLang="zh-CN" sz="800" b="0" i="0" u="none" strike="noStrike" dirty="0" smtClean="0">
                          <a:solidFill>
                            <a:srgbClr val="333333"/>
                          </a:solidFill>
                          <a:effectLst/>
                          <a:latin typeface="Impact" panose="020B0806030902050204" pitchFamily="34" charset="0"/>
                          <a:ea typeface="宋体" panose="02010600030101010101" pitchFamily="2" charset="-122"/>
                        </a:rPr>
                        <a:t>%</a:t>
                      </a:r>
                      <a:r>
                        <a:rPr lang="zh-CN" altLang="en-US" sz="800" b="0" i="0" u="none" strike="noStrike" dirty="0" smtClean="0">
                          <a:solidFill>
                            <a:srgbClr val="333333"/>
                          </a:solidFill>
                          <a:effectLst/>
                          <a:latin typeface="Impact" panose="020B0806030902050204" pitchFamily="34" charset="0"/>
                          <a:ea typeface="宋体" panose="02010600030101010101" pitchFamily="2" charset="-122"/>
                        </a:rPr>
                        <a:t>，</a:t>
                      </a:r>
                      <a:r>
                        <a:rPr lang="zh-CN" altLang="en-US" sz="800" b="0" i="0" u="none" strike="noStrike" dirty="0" smtClean="0">
                          <a:solidFill>
                            <a:srgbClr val="333333"/>
                          </a:solidFill>
                          <a:effectLst/>
                          <a:latin typeface="Impact" panose="020B0806030902050204" pitchFamily="34" charset="0"/>
                          <a:ea typeface="微软雅黑" panose="020B0503020204020204" pitchFamily="34" charset="-122"/>
                        </a:rPr>
                        <a:t>显</a:t>
                      </a:r>
                      <a:r>
                        <a:rPr lang="zh-CN" altLang="en-US" sz="800" b="0" i="0" u="none" strike="noStrike" dirty="0">
                          <a:solidFill>
                            <a:srgbClr val="333333"/>
                          </a:solidFill>
                          <a:effectLst/>
                          <a:latin typeface="Impact" panose="020B0806030902050204" pitchFamily="34" charset="0"/>
                          <a:ea typeface="微软雅黑" panose="020B0503020204020204" pitchFamily="34" charset="-122"/>
                        </a:rPr>
                        <a:t>示画面可与终端或固定存储设备交互</a:t>
                      </a:r>
                      <a:endParaRPr lang="zh-CN" altLang="en-US" sz="800" b="0" i="0" u="none" strike="noStrike" dirty="0">
                        <a:solidFill>
                          <a:srgbClr val="333333"/>
                        </a:solidFill>
                        <a:effectLst/>
                        <a:latin typeface="Impact" panose="020B0806030902050204" pitchFamily="34" charset="0"/>
                        <a:ea typeface="宋体" panose="02010600030101010101" pitchFamily="2"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显示模组夹层集成满足高温高压集成条</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件</a:t>
                      </a:r>
                      <a:endPar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en-US" altLang="zh-CN"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75757">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r>
                        <a:rPr lang="zh-CN" altLang="en-US" sz="1000" b="1" i="0" u="none" strike="noStrike" kern="1200" dirty="0">
                          <a:solidFill>
                            <a:srgbClr val="333333"/>
                          </a:solidFill>
                          <a:effectLst/>
                          <a:latin typeface="Impact" panose="020B0806030902050204" pitchFamily="34" charset="0"/>
                          <a:ea typeface="微软雅黑" panose="020B0503020204020204" pitchFamily="34" charset="-122"/>
                          <a:cs typeface="+mn-cs"/>
                        </a:rPr>
                        <a:t>热塑性汽车复合材料</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lnSpc>
                          <a:spcPct val="130000"/>
                        </a:lnSpc>
                      </a:pPr>
                      <a:r>
                        <a:rPr lang="zh-CN" altLang="en-US" sz="800" b="0" i="0" u="none" strike="noStrike" kern="1200" dirty="0" smtClean="0">
                          <a:solidFill>
                            <a:srgbClr val="333333"/>
                          </a:solidFill>
                          <a:effectLst/>
                          <a:latin typeface="Impact" panose="020B0806030902050204" pitchFamily="34" charset="0"/>
                          <a:ea typeface="微软雅黑" panose="020B0503020204020204" pitchFamily="34" charset="-122"/>
                          <a:cs typeface="+mn-cs"/>
                        </a:rPr>
                        <a:t>可量产的成熟热</a:t>
                      </a:r>
                      <a:r>
                        <a:rPr lang="zh-CN" altLang="en-US" sz="800" b="0" i="0" u="none" strike="noStrike" kern="1200" dirty="0">
                          <a:solidFill>
                            <a:srgbClr val="333333"/>
                          </a:solidFill>
                          <a:effectLst/>
                          <a:latin typeface="Impact" panose="020B0806030902050204" pitchFamily="34" charset="0"/>
                          <a:ea typeface="微软雅黑" panose="020B0503020204020204" pitchFamily="34" charset="-122"/>
                          <a:cs typeface="+mn-cs"/>
                        </a:rPr>
                        <a:t>塑性复合材料材料体</a:t>
                      </a:r>
                      <a:r>
                        <a:rPr lang="zh-CN" altLang="en-US" sz="800" b="0" i="0" u="none" strike="noStrike" kern="1200" dirty="0" smtClean="0">
                          <a:solidFill>
                            <a:srgbClr val="333333"/>
                          </a:solidFill>
                          <a:effectLst/>
                          <a:latin typeface="Impact" panose="020B0806030902050204" pitchFamily="34" charset="0"/>
                          <a:ea typeface="微软雅黑" panose="020B0503020204020204" pitchFamily="34" charset="-122"/>
                          <a:cs typeface="+mn-cs"/>
                        </a:rPr>
                        <a:t>系</a:t>
                      </a:r>
                      <a:endParaRPr lang="zh-CN" altLang="en-US" sz="800" b="0" i="0" u="none" strike="noStrike" kern="1200" dirty="0">
                        <a:solidFill>
                          <a:srgbClr val="333333"/>
                        </a:solidFill>
                        <a:effectLst/>
                        <a:latin typeface="Impact" panose="020B0806030902050204" pitchFamily="34" charset="0"/>
                        <a:ea typeface="微软雅黑" panose="020B0503020204020204" pitchFamily="34" charset="-122"/>
                        <a:cs typeface="+mn-cs"/>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力</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学、环境、耐久性能满足零部件性能要</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求</a:t>
                      </a:r>
                      <a:endParaRPr lang="zh-CN" altLang="en-US" sz="800" b="0" i="0" u="none" strike="noStrike"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秦玉林</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en-US" altLang="zh-CN"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13515539734</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84703">
                <a:tc vMerge="1">
                  <a:txBody>
                    <a:bodyPr/>
                    <a:lstStyle/>
                    <a:p>
                      <a:pPr algn="ctr" fontAlgn="ct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1000" b="1" i="0" u="none" strike="noStrike" kern="1200" dirty="0">
                          <a:solidFill>
                            <a:srgbClr val="333333"/>
                          </a:solidFill>
                          <a:effectLst/>
                          <a:latin typeface="Impact" panose="020B0806030902050204" pitchFamily="34" charset="0"/>
                          <a:ea typeface="微软雅黑" panose="020B0503020204020204" pitchFamily="34" charset="-122"/>
                          <a:cs typeface="+mn-cs"/>
                        </a:rPr>
                        <a:t>铝镁合金</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lnSpc>
                          <a:spcPct val="130000"/>
                        </a:lnSpc>
                      </a:pP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免热处理高压铸造材料开发</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l" defTabSz="914400" rtl="0" eaLnBrk="1" fontAlgn="ctr" latinLnBrk="0" hangingPunct="1">
                        <a:lnSpc>
                          <a:spcPct val="130000"/>
                        </a:lnSpc>
                      </a:pP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标准铝材铸造金相组织粗大，导致力学性能较低。需开展</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T6/T7</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热处</a:t>
                      </a:r>
                      <a:r>
                        <a:rPr lang="zh-CN" altLang="en-US"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理</a:t>
                      </a:r>
                      <a:endPar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奇瑞科技</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胡群林</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en-US" altLang="zh-CN" sz="10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13855334440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96173">
                <a:tc rowSpan="8">
                  <a:txBody>
                    <a:body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新能源</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燃料电池控制软件开发及仿</a:t>
                      </a:r>
                      <a:r>
                        <a:rPr lang="zh-CN" altLang="en-US" sz="1000" b="1" i="0" u="none" strike="noStrike" dirty="0" smtClean="0">
                          <a:solidFill>
                            <a:srgbClr val="333333"/>
                          </a:solidFill>
                          <a:effectLst/>
                          <a:latin typeface="Impact" panose="020B0806030902050204" pitchFamily="34" charset="0"/>
                          <a:ea typeface="微软雅黑" panose="020B0503020204020204" pitchFamily="34" charset="-122"/>
                        </a:rPr>
                        <a:t>真</a:t>
                      </a:r>
                      <a:endParaRPr lang="zh-CN" altLang="en-US" sz="1000" b="1" i="0" u="none" strike="noStrike" dirty="0">
                        <a:solidFill>
                          <a:srgbClr val="333333"/>
                        </a:solidFill>
                        <a:effectLst/>
                        <a:latin typeface="Impact" panose="020B0806030902050204" pitchFamily="34" charset="0"/>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lnSpc>
                          <a:spcPct val="130000"/>
                        </a:lnSpc>
                      </a:pPr>
                      <a:r>
                        <a:rPr lang="zh-CN" altLang="en-US" sz="800" b="0" i="0" u="none" strike="noStrike" dirty="0">
                          <a:solidFill>
                            <a:srgbClr val="333333"/>
                          </a:solidFill>
                          <a:effectLst/>
                          <a:latin typeface="Impact" panose="020B0806030902050204" pitchFamily="34" charset="0"/>
                          <a:ea typeface="微软雅黑" panose="020B0503020204020204" pitchFamily="34" charset="-122"/>
                        </a:rPr>
                        <a:t>燃料电池控制软件开</a:t>
                      </a:r>
                      <a:r>
                        <a:rPr lang="zh-CN" altLang="en-US" sz="800" b="0" i="0" u="none" strike="noStrike" dirty="0" smtClean="0">
                          <a:solidFill>
                            <a:srgbClr val="333333"/>
                          </a:solidFill>
                          <a:effectLst/>
                          <a:latin typeface="Impact" panose="020B0806030902050204" pitchFamily="34" charset="0"/>
                          <a:ea typeface="微软雅黑" panose="020B0503020204020204" pitchFamily="34" charset="-122"/>
                        </a:rPr>
                        <a:t>发</a:t>
                      </a:r>
                      <a:endParaRPr lang="zh-CN" altLang="en-US" sz="800" b="0" i="0" u="none" strike="noStrike" dirty="0">
                        <a:solidFill>
                          <a:srgbClr val="333333"/>
                        </a:solidFill>
                        <a:effectLst/>
                        <a:latin typeface="Impact" panose="020B0806030902050204" pitchFamily="34" charset="0"/>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燃</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料电</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池系统模拟及仿真，整</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车控制器控制策略开发与验</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证</a:t>
                      </a:r>
                      <a:endParaRPr lang="zh-CN" altLang="en-US" sz="800" b="0" i="0" u="none" strike="noStrike"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前瞻技术研究院</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海滨</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en-US" altLang="zh-CN"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15178595191</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553266">
                <a:tc vMerge="1">
                  <a:txBody>
                    <a:bodyPr/>
                    <a:lstStyle/>
                    <a:p>
                      <a:pPr algn="ctr" fontAlgn="ct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algn="ctr" defTabSz="914400" rtl="0" eaLnBrk="1" fontAlgn="ctr" latinLnBrk="0" hangingPunct="1"/>
                      <a:r>
                        <a:rPr lang="zh-CN" altLang="en-US" sz="1000" b="1" i="0" u="none" strike="noStrike" kern="1200" dirty="0">
                          <a:solidFill>
                            <a:srgbClr val="333333"/>
                          </a:solidFill>
                          <a:effectLst/>
                          <a:latin typeface="Impact" panose="020B0806030902050204" pitchFamily="34" charset="0"/>
                          <a:ea typeface="微软雅黑" panose="020B0503020204020204" pitchFamily="34" charset="-122"/>
                          <a:cs typeface="+mn-cs"/>
                        </a:rPr>
                        <a:t>电池状态估算</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lnSpc>
                          <a:spcPct val="130000"/>
                        </a:lnSpc>
                      </a:pPr>
                      <a:r>
                        <a:rPr lang="zh-CN" altLang="en-US" sz="800" b="0" i="0" u="none" strike="noStrike" kern="1200" dirty="0">
                          <a:solidFill>
                            <a:srgbClr val="333333"/>
                          </a:solidFill>
                          <a:effectLst/>
                          <a:latin typeface="Impact" panose="020B0806030902050204" pitchFamily="34" charset="0"/>
                          <a:ea typeface="微软雅黑" panose="020B0503020204020204" pitchFamily="34" charset="-122"/>
                          <a:cs typeface="+mn-cs"/>
                        </a:rPr>
                        <a:t>提高电池状态估算精度</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l" defTabSz="914400" rtl="0" eaLnBrk="1" fontAlgn="ctr" latinLnBrk="0" hangingPunct="1">
                        <a:lnSpc>
                          <a:spcPct val="130000"/>
                        </a:lnSpc>
                      </a:pPr>
                      <a:r>
                        <a:rPr lang="en-US" altLang="zh-CN"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全</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温度工</a:t>
                      </a:r>
                      <a:r>
                        <a:rPr lang="zh-CN" altLang="en-US"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况，</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SOC</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误差估算精度＜</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SOH</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误差估算精度＜</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5</a:t>
                      </a:r>
                      <a:r>
                        <a:rPr lang="en-US" altLang="zh-CN"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t>
                      </a:r>
                    </a:p>
                    <a:p>
                      <a:pPr marL="0" algn="l" defTabSz="914400" rtl="0" eaLnBrk="1" fontAlgn="ctr" latinLnBrk="0" hangingPunct="1">
                        <a:lnSpc>
                          <a:spcPct val="130000"/>
                        </a:lnSpc>
                      </a:pPr>
                      <a:r>
                        <a:rPr lang="en-US" altLang="zh-CN"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(2)SOC</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误差校正时间＜</a:t>
                      </a:r>
                      <a:r>
                        <a:rPr lang="en-US" altLang="zh-CN"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30</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S</a:t>
                      </a:r>
                      <a:r>
                        <a:rPr lang="zh-CN" altLang="en-US"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SOH</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误差校正时间＜</a:t>
                      </a:r>
                      <a:r>
                        <a:rPr lang="en-US" altLang="zh-CN"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60min</a:t>
                      </a:r>
                      <a:endPar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r>
                        <a:rPr lang="zh-CN" altLang="en-US" sz="1000" b="0" i="0" u="none" strike="noStrike" kern="1200" dirty="0">
                          <a:solidFill>
                            <a:srgbClr val="333333"/>
                          </a:solidFill>
                          <a:effectLst/>
                          <a:latin typeface="Impact" panose="020B0806030902050204" pitchFamily="34" charset="0"/>
                          <a:ea typeface="微软雅黑" panose="020B0503020204020204" pitchFamily="34" charset="-122"/>
                          <a:cs typeface="+mn-cs"/>
                        </a:rPr>
                        <a:t>动力技术研究院</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r>
                        <a:rPr lang="zh-CN" altLang="en-US" sz="1000" b="0" i="0" u="none" strike="noStrike" kern="1200">
                          <a:solidFill>
                            <a:srgbClr val="333333"/>
                          </a:solidFill>
                          <a:effectLst/>
                          <a:latin typeface="Impact" panose="020B0806030902050204" pitchFamily="34" charset="0"/>
                          <a:ea typeface="微软雅黑" panose="020B0503020204020204" pitchFamily="34" charset="-122"/>
                          <a:cs typeface="+mn-cs"/>
                        </a:rPr>
                        <a:t>邬学建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r>
                        <a:rPr lang="en-US" altLang="zh-CN" sz="10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18655331305</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84703">
                <a:tc vMerge="1">
                  <a:txBody>
                    <a:bodyPr/>
                    <a:lstStyle/>
                    <a:p>
                      <a:pPr algn="ctr" fontAlgn="ct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algn="ctr" defTabSz="914400" rtl="0" eaLnBrk="1" fontAlgn="ctr" latinLnBrk="0" hangingPunct="1"/>
                      <a:r>
                        <a:rPr lang="zh-CN" altLang="en-US" sz="1000" b="1" i="0" u="none" strike="noStrike" kern="1200" dirty="0">
                          <a:solidFill>
                            <a:srgbClr val="333333"/>
                          </a:solidFill>
                          <a:effectLst/>
                          <a:latin typeface="Impact" panose="020B0806030902050204" pitchFamily="34" charset="0"/>
                          <a:ea typeface="微软雅黑" panose="020B0503020204020204" pitchFamily="34" charset="-122"/>
                          <a:cs typeface="+mn-cs"/>
                        </a:rPr>
                        <a:t>正负极材料研究</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zh-CN" altLang="en-US" sz="800" b="0" i="0" u="none" strike="noStrike" kern="1200" dirty="0" smtClean="0">
                          <a:solidFill>
                            <a:srgbClr val="333333"/>
                          </a:solidFill>
                          <a:effectLst/>
                          <a:latin typeface="Impact" panose="020B0806030902050204" pitchFamily="34" charset="0"/>
                          <a:ea typeface="微软雅黑" panose="020B0503020204020204" pitchFamily="34" charset="-122"/>
                          <a:cs typeface="+mn-cs"/>
                        </a:rPr>
                        <a:t>三元锂电池及钠电池正负极材料开发</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marR="0" indent="0" algn="l"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smtClean="0">
                          <a:solidFill>
                            <a:srgbClr val="333333"/>
                          </a:solidFill>
                          <a:effectLst/>
                          <a:latin typeface="Impact" panose="020B0806030902050204" pitchFamily="34" charset="0"/>
                          <a:ea typeface="微软雅黑" panose="020B0503020204020204" pitchFamily="34" charset="-122"/>
                          <a:cs typeface="+mn-cs"/>
                        </a:rPr>
                        <a:t>800V</a:t>
                      </a:r>
                      <a:r>
                        <a:rPr lang="zh-CN" altLang="en-US" sz="800" b="0" i="0" u="none" strike="noStrike" kern="1200" dirty="0" smtClean="0">
                          <a:solidFill>
                            <a:srgbClr val="333333"/>
                          </a:solidFill>
                          <a:effectLst/>
                          <a:latin typeface="Impact" panose="020B0806030902050204" pitchFamily="34" charset="0"/>
                          <a:ea typeface="微软雅黑" panose="020B0503020204020204" pitchFamily="34" charset="-122"/>
                          <a:cs typeface="+mn-cs"/>
                        </a:rPr>
                        <a:t>高压快充；能量密度﹥</a:t>
                      </a:r>
                      <a:r>
                        <a:rPr lang="en-US" altLang="zh-CN" sz="800" b="0" i="0" u="none" strike="noStrike" kern="1200" dirty="0" smtClean="0">
                          <a:solidFill>
                            <a:srgbClr val="333333"/>
                          </a:solidFill>
                          <a:effectLst/>
                          <a:latin typeface="Impact" panose="020B0806030902050204" pitchFamily="34" charset="0"/>
                          <a:ea typeface="微软雅黑" panose="020B0503020204020204" pitchFamily="34" charset="-122"/>
                          <a:cs typeface="+mn-cs"/>
                        </a:rPr>
                        <a:t>6KW/KG</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r>
                        <a:rPr lang="zh-CN" altLang="en-US" sz="1000" b="0" i="0" u="none" strike="noStrike" kern="1200" dirty="0">
                          <a:solidFill>
                            <a:srgbClr val="333333"/>
                          </a:solidFill>
                          <a:effectLst/>
                          <a:latin typeface="Impact" panose="020B0806030902050204" pitchFamily="34" charset="0"/>
                          <a:ea typeface="微软雅黑" panose="020B0503020204020204" pitchFamily="34" charset="-122"/>
                          <a:cs typeface="+mn-cs"/>
                        </a:rPr>
                        <a:t>奇瑞科技</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r>
                        <a:rPr lang="zh-CN" altLang="en-US" sz="1000" b="0" i="0" u="none" strike="noStrike" kern="1200">
                          <a:solidFill>
                            <a:srgbClr val="333333"/>
                          </a:solidFill>
                          <a:effectLst/>
                          <a:latin typeface="Impact" panose="020B0806030902050204" pitchFamily="34" charset="0"/>
                          <a:ea typeface="微软雅黑" panose="020B0503020204020204" pitchFamily="34" charset="-122"/>
                          <a:cs typeface="+mn-cs"/>
                        </a:rPr>
                        <a:t>曾祥兵</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r>
                        <a:rPr lang="en-US" altLang="zh-CN" sz="10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18655336299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309485">
                <a:tc vMerge="1">
                  <a:txBody>
                    <a:bodyPr/>
                    <a:lstStyle/>
                    <a:p>
                      <a:endParaRPr lang="zh-CN" altLang="en-US"/>
                    </a:p>
                  </a:txBody>
                  <a:tcPr/>
                </a:tc>
                <a:tc>
                  <a:txBody>
                    <a:bodyPr/>
                    <a:lstStyle/>
                    <a:p>
                      <a:pPr algn="ctr" fontAlgn="ctr"/>
                      <a:r>
                        <a:rPr lang="en-US" sz="1000" b="0" i="0" u="none" strike="noStrike" kern="1200" dirty="0">
                          <a:solidFill>
                            <a:srgbClr val="333333"/>
                          </a:solidFill>
                          <a:effectLst/>
                          <a:latin typeface="Impact" panose="020B0806030902050204" pitchFamily="34" charset="0"/>
                          <a:ea typeface="微软雅黑" panose="020B0503020204020204" pitchFamily="34" charset="-122"/>
                          <a:cs typeface="+mn-cs"/>
                        </a:rPr>
                        <a:t>12V</a:t>
                      </a: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锂电池</a:t>
                      </a:r>
                      <a:r>
                        <a:rPr lang="en-US" sz="1000" b="0" i="0" u="none" strike="noStrike" kern="1200" dirty="0">
                          <a:solidFill>
                            <a:srgbClr val="333333"/>
                          </a:solidFill>
                          <a:effectLst/>
                          <a:latin typeface="Impact" panose="020B0806030902050204" pitchFamily="34" charset="0"/>
                          <a:ea typeface="微软雅黑" panose="020B0503020204020204" pitchFamily="34" charset="-122"/>
                          <a:cs typeface="+mn-cs"/>
                        </a:rPr>
                        <a:t>LBMS</a:t>
                      </a: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开发</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lnSpc>
                          <a:spcPct val="130000"/>
                        </a:lnSpc>
                      </a:pPr>
                      <a:r>
                        <a:rPr lang="en-US" altLang="zh-CN" sz="800" b="0" i="0" u="none" strike="noStrike" dirty="0">
                          <a:solidFill>
                            <a:srgbClr val="333333"/>
                          </a:solidFill>
                          <a:effectLst/>
                          <a:latin typeface="Impact" panose="020B0806030902050204" pitchFamily="34" charset="0"/>
                          <a:ea typeface="微软雅黑" panose="020B0503020204020204" pitchFamily="34" charset="-122"/>
                        </a:rPr>
                        <a:t>BMS</a:t>
                      </a:r>
                      <a:r>
                        <a:rPr lang="zh-CN" altLang="en-US" sz="800" b="0" i="0" u="none" strike="noStrike" dirty="0">
                          <a:solidFill>
                            <a:srgbClr val="333333"/>
                          </a:solidFill>
                          <a:effectLst/>
                          <a:latin typeface="Impact" panose="020B0806030902050204" pitchFamily="34" charset="0"/>
                          <a:ea typeface="微软雅黑" panose="020B0503020204020204" pitchFamily="34" charset="-122"/>
                        </a:rPr>
                        <a:t>电源管理软件开</a:t>
                      </a:r>
                      <a:r>
                        <a:rPr lang="zh-CN" altLang="en-US" sz="800" b="0" i="0" u="none" strike="noStrike" dirty="0" smtClean="0">
                          <a:solidFill>
                            <a:srgbClr val="333333"/>
                          </a:solidFill>
                          <a:effectLst/>
                          <a:latin typeface="Impact" panose="020B0806030902050204" pitchFamily="34" charset="0"/>
                          <a:ea typeface="微软雅黑" panose="020B0503020204020204" pitchFamily="34" charset="-122"/>
                        </a:rPr>
                        <a:t>发、</a:t>
                      </a:r>
                      <a:r>
                        <a:rPr lang="en-US" altLang="zh-CN" sz="800" b="0" i="0" u="none" strike="noStrike" dirty="0" smtClean="0">
                          <a:solidFill>
                            <a:srgbClr val="333333"/>
                          </a:solidFill>
                          <a:effectLst/>
                          <a:latin typeface="Impact" panose="020B0806030902050204" pitchFamily="34" charset="0"/>
                          <a:ea typeface="微软雅黑" panose="020B0503020204020204" pitchFamily="34" charset="-122"/>
                        </a:rPr>
                        <a:t>SOC/SOH</a:t>
                      </a:r>
                      <a:r>
                        <a:rPr lang="zh-CN" altLang="en-US" sz="800" b="0" i="0" u="none" strike="noStrike" dirty="0">
                          <a:solidFill>
                            <a:srgbClr val="333333"/>
                          </a:solidFill>
                          <a:effectLst/>
                          <a:latin typeface="Impact" panose="020B0806030902050204" pitchFamily="34" charset="0"/>
                          <a:ea typeface="微软雅黑" panose="020B0503020204020204" pitchFamily="34" charset="-122"/>
                        </a:rPr>
                        <a:t>算法</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en-US" altLang="zh-CN" sz="9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BMS</a:t>
                      </a:r>
                      <a:r>
                        <a:rPr lang="zh-CN" altLang="en-US" sz="9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软件开</a:t>
                      </a:r>
                      <a:r>
                        <a:rPr lang="zh-CN" altLang="en-US" sz="9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发</a:t>
                      </a:r>
                      <a:endParaRPr lang="zh-CN" altLang="en-US" sz="9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智能车技术中心</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文柳</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13093646623</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75914">
                <a:tc vMerge="1">
                  <a:txBody>
                    <a:bodyPr/>
                    <a:lstStyle/>
                    <a:p>
                      <a:pPr algn="ctr" fontAlgn="ct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电驱动能效控制</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lnSpc>
                          <a:spcPct val="130000"/>
                        </a:lnSpc>
                      </a:pPr>
                      <a:r>
                        <a:rPr lang="zh-CN" altLang="en-US" sz="800" b="0" i="0" u="none" strike="noStrike" dirty="0">
                          <a:solidFill>
                            <a:srgbClr val="333333"/>
                          </a:solidFill>
                          <a:effectLst/>
                          <a:latin typeface="Impact" panose="020B0806030902050204" pitchFamily="34" charset="0"/>
                          <a:ea typeface="微软雅黑" panose="020B0503020204020204" pitchFamily="34" charset="-122"/>
                        </a:rPr>
                        <a:t>能效提升与控制</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电</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驱</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动零件运</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动损</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耗、液</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体及机械</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损耗，控</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制策略对损耗的影</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响</a:t>
                      </a:r>
                      <a:endParaRPr lang="en-US" altLang="zh-CN"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产品技术中</a:t>
                      </a:r>
                      <a:r>
                        <a:rPr lang="zh-CN" altLang="en-US"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心</a:t>
                      </a:r>
                      <a:endPar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石建伟</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en-US" altLang="zh-CN"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15395538096</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429315">
                <a:tc vMerge="1">
                  <a:txBody>
                    <a:bodyPr/>
                    <a:lstStyle/>
                    <a:p>
                      <a:pPr algn="ctr" fontAlgn="ct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algn="ctr" defTabSz="914400" rtl="0" eaLnBrk="1" fontAlgn="ctr" latinLnBrk="0" hangingPunct="1"/>
                      <a:r>
                        <a:rPr lang="zh-CN" altLang="en-US" sz="1000" b="1" i="0" u="none" strike="noStrike" kern="1200" dirty="0" smtClean="0">
                          <a:solidFill>
                            <a:srgbClr val="333333"/>
                          </a:solidFill>
                          <a:effectLst/>
                          <a:latin typeface="Impact" panose="020B0806030902050204" pitchFamily="34" charset="0"/>
                          <a:ea typeface="微软雅黑" panose="020B0503020204020204" pitchFamily="34" charset="-122"/>
                          <a:cs typeface="+mn-cs"/>
                        </a:rPr>
                        <a:t>能</a:t>
                      </a:r>
                      <a:r>
                        <a:rPr lang="zh-CN" altLang="en-US" sz="1000" b="1" i="0" u="none" strike="noStrike" kern="1200" dirty="0">
                          <a:solidFill>
                            <a:srgbClr val="333333"/>
                          </a:solidFill>
                          <a:effectLst/>
                          <a:latin typeface="Impact" panose="020B0806030902050204" pitchFamily="34" charset="0"/>
                          <a:ea typeface="微软雅黑" panose="020B0503020204020204" pitchFamily="34" charset="-122"/>
                          <a:cs typeface="+mn-cs"/>
                        </a:rPr>
                        <a:t>量管理控制系统联合仿真</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zh-CN" altLang="en-US" sz="800" b="0" i="0" u="none" strike="noStrike" kern="1200" dirty="0">
                          <a:solidFill>
                            <a:srgbClr val="333333"/>
                          </a:solidFill>
                          <a:effectLst/>
                          <a:latin typeface="Impact" panose="020B0806030902050204" pitchFamily="34" charset="0"/>
                          <a:ea typeface="微软雅黑" panose="020B0503020204020204" pitchFamily="34" charset="-122"/>
                          <a:cs typeface="+mn-cs"/>
                        </a:rPr>
                        <a:t>混合动力汽车能</a:t>
                      </a:r>
                      <a:r>
                        <a:rPr lang="zh-CN" altLang="en-US" sz="800" b="0" i="0" u="none" strike="noStrike" kern="1200" dirty="0" smtClean="0">
                          <a:solidFill>
                            <a:srgbClr val="333333"/>
                          </a:solidFill>
                          <a:effectLst/>
                          <a:latin typeface="Impact" panose="020B0806030902050204" pitchFamily="34" charset="0"/>
                          <a:ea typeface="微软雅黑" panose="020B0503020204020204" pitchFamily="34" charset="-122"/>
                          <a:cs typeface="+mn-cs"/>
                        </a:rPr>
                        <a:t>量控</a:t>
                      </a:r>
                      <a:r>
                        <a:rPr lang="zh-CN" altLang="en-US" sz="800" b="0" i="0" u="none" strike="noStrike" kern="1200" dirty="0">
                          <a:solidFill>
                            <a:srgbClr val="333333"/>
                          </a:solidFill>
                          <a:effectLst/>
                          <a:latin typeface="Impact" panose="020B0806030902050204" pitchFamily="34" charset="0"/>
                          <a:ea typeface="微软雅黑" panose="020B0503020204020204" pitchFamily="34" charset="-122"/>
                          <a:cs typeface="+mn-cs"/>
                        </a:rPr>
                        <a:t>制关键控制器多参</a:t>
                      </a:r>
                      <a:r>
                        <a:rPr lang="zh-CN" altLang="en-US" sz="800" b="0" i="0" u="none" strike="noStrike" kern="1200" dirty="0" smtClean="0">
                          <a:solidFill>
                            <a:srgbClr val="333333"/>
                          </a:solidFill>
                          <a:effectLst/>
                          <a:latin typeface="Impact" panose="020B0806030902050204" pitchFamily="34" charset="0"/>
                          <a:ea typeface="微软雅黑" panose="020B0503020204020204" pitchFamily="34" charset="-122"/>
                          <a:cs typeface="+mn-cs"/>
                        </a:rPr>
                        <a:t>数目</a:t>
                      </a:r>
                      <a:r>
                        <a:rPr lang="zh-CN" altLang="en-US" sz="800" b="0" i="0" u="none" strike="noStrike" kern="1200" dirty="0">
                          <a:solidFill>
                            <a:srgbClr val="333333"/>
                          </a:solidFill>
                          <a:effectLst/>
                          <a:latin typeface="Impact" panose="020B0806030902050204" pitchFamily="34" charset="0"/>
                          <a:ea typeface="微软雅黑" panose="020B0503020204020204" pitchFamily="34" charset="-122"/>
                          <a:cs typeface="+mn-cs"/>
                        </a:rPr>
                        <a:t>标协同优化</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r>
                        <a:rPr lang="en-US" altLang="zh-CN"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实</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现混合动力汽车能量分析建模</a:t>
                      </a:r>
                      <a:b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实</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现混合动力系统各子系统附件对能量管理影响权重的解耦</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3">
                  <a:txBody>
                    <a:bodyPr/>
                    <a:lstStyle/>
                    <a:p>
                      <a:pPr algn="ctr" fontAlgn="ctr"/>
                      <a:r>
                        <a:rPr lang="zh-CN" altLang="en-US" sz="1000" b="0" i="0" u="none" strike="noStrike" dirty="0">
                          <a:solidFill>
                            <a:srgbClr val="333333"/>
                          </a:solidFill>
                          <a:effectLst/>
                          <a:latin typeface="微软雅黑" panose="020B0503020204020204" pitchFamily="34" charset="-122"/>
                          <a:ea typeface="微软雅黑" panose="020B0503020204020204" pitchFamily="34" charset="-122"/>
                        </a:rPr>
                        <a:t>动力系统技术中</a:t>
                      </a:r>
                      <a:r>
                        <a:rPr lang="zh-CN" altLang="en-US" sz="1000" b="0" i="0" u="none" strike="noStrike" dirty="0" smtClean="0">
                          <a:solidFill>
                            <a:srgbClr val="333333"/>
                          </a:solidFill>
                          <a:effectLst/>
                          <a:latin typeface="微软雅黑" panose="020B0503020204020204" pitchFamily="34" charset="-122"/>
                          <a:ea typeface="微软雅黑" panose="020B0503020204020204" pitchFamily="34" charset="-122"/>
                        </a:rPr>
                        <a:t>心</a:t>
                      </a:r>
                      <a:endParaRPr lang="zh-CN" altLang="en-US" sz="1000" b="0" i="0" u="none" strike="noStrike" dirty="0">
                        <a:solidFill>
                          <a:srgbClr val="33333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2">
                  <a:txBody>
                    <a:bodyPr/>
                    <a:lstStyle/>
                    <a:p>
                      <a:pPr algn="ctr" fontAlgn="ctr"/>
                      <a:r>
                        <a:rPr lang="zh-CN" altLang="en-US"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唐为义</a:t>
                      </a:r>
                      <a:endPar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2">
                  <a:txBody>
                    <a:bodyPr/>
                    <a:lstStyle/>
                    <a:p>
                      <a:pPr algn="ctr" fontAlgn="ctr"/>
                      <a:r>
                        <a:rPr lang="en-US" altLang="zh-CN" sz="1000" b="0" i="0" u="none" strike="noStrike"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553266">
                <a:tc vMerge="1">
                  <a:txBody>
                    <a:bodyPr/>
                    <a:lstStyle/>
                    <a:p>
                      <a:pPr algn="ctr" fontAlgn="ct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algn="ctr" defTabSz="914400" rtl="0" eaLnBrk="1" fontAlgn="ctr" latinLnBrk="0" hangingPunct="1"/>
                      <a:r>
                        <a:rPr lang="en-US" altLang="zh-CN" sz="1000" b="0" i="0" u="none" strike="noStrike" kern="1200" dirty="0" smtClean="0">
                          <a:solidFill>
                            <a:srgbClr val="333333"/>
                          </a:solidFill>
                          <a:effectLst/>
                          <a:latin typeface="Impact" panose="020B0806030902050204" pitchFamily="34" charset="0"/>
                          <a:ea typeface="微软雅黑" panose="020B0503020204020204" pitchFamily="34" charset="-122"/>
                          <a:cs typeface="+mn-cs"/>
                        </a:rPr>
                        <a:t>DOE</a:t>
                      </a:r>
                      <a:r>
                        <a:rPr lang="zh-CN" altLang="en-US" sz="1000" b="1" i="0" u="none" strike="noStrike" kern="1200" dirty="0">
                          <a:solidFill>
                            <a:srgbClr val="333333"/>
                          </a:solidFill>
                          <a:effectLst/>
                          <a:latin typeface="Impact" panose="020B0806030902050204" pitchFamily="34" charset="0"/>
                          <a:ea typeface="微软雅黑" panose="020B0503020204020204" pitchFamily="34" charset="-122"/>
                          <a:cs typeface="+mn-cs"/>
                        </a:rPr>
                        <a:t>方法在电控系统开发及管理中的应用</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zh-CN" altLang="en-US" sz="800" b="0" i="0" u="none" strike="noStrike" kern="1200" dirty="0">
                          <a:solidFill>
                            <a:srgbClr val="333333"/>
                          </a:solidFill>
                          <a:effectLst/>
                          <a:latin typeface="Impact" panose="020B0806030902050204" pitchFamily="34" charset="0"/>
                          <a:ea typeface="微软雅黑" panose="020B0503020204020204" pitchFamily="34" charset="-122"/>
                          <a:cs typeface="+mn-cs"/>
                        </a:rPr>
                        <a:t>利用数学方法，实现关键技术问题攻关中多参数多目标耦合下快速高效最优组合选择</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r>
                        <a:rPr lang="en-US" altLang="zh-CN" sz="8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实现分式析因设计多参数多目标耦合下快速高效参数最优组合选择</a:t>
                      </a:r>
                      <a:b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实现多维度关键参数的主次影响因素辨识</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1000" b="0" i="0" u="none" strike="noStrike">
                        <a:solidFill>
                          <a:srgbClr val="33333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en-US" altLang="zh-CN"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84703">
                <a:tc vMerge="1">
                  <a:txBody>
                    <a:bodyPr/>
                    <a:lstStyle/>
                    <a:p>
                      <a:pPr algn="ctr" fontAlgn="ct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algn="ctr" defTabSz="914400" rtl="0" eaLnBrk="1" fontAlgn="ctr" latinLnBrk="0" hangingPunct="1"/>
                      <a:r>
                        <a:rPr lang="en-US" sz="1000" b="0" i="0" u="none" strike="noStrike" kern="1200" dirty="0">
                          <a:solidFill>
                            <a:srgbClr val="333333"/>
                          </a:solidFill>
                          <a:effectLst/>
                          <a:latin typeface="Impact" panose="020B0806030902050204" pitchFamily="34" charset="0"/>
                          <a:ea typeface="微软雅黑" panose="020B0503020204020204" pitchFamily="34" charset="-122"/>
                          <a:cs typeface="+mn-cs"/>
                        </a:rPr>
                        <a:t>BMS  SOC </a:t>
                      </a:r>
                      <a:r>
                        <a:rPr lang="zh-CN" altLang="en-US" sz="1000" b="1" i="0" u="none" strike="noStrike" kern="1200" dirty="0">
                          <a:solidFill>
                            <a:srgbClr val="333333"/>
                          </a:solidFill>
                          <a:effectLst/>
                          <a:latin typeface="Impact" panose="020B0806030902050204" pitchFamily="34" charset="0"/>
                          <a:ea typeface="微软雅黑" panose="020B0503020204020204" pitchFamily="34" charset="-122"/>
                          <a:cs typeface="+mn-cs"/>
                        </a:rPr>
                        <a:t>估算</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sz="800" b="0" i="0" u="none" strike="noStrike" kern="1200" dirty="0">
                          <a:solidFill>
                            <a:srgbClr val="333333"/>
                          </a:solidFill>
                          <a:effectLst/>
                          <a:latin typeface="Impact" panose="020B0806030902050204" pitchFamily="34" charset="0"/>
                          <a:ea typeface="微软雅黑" panose="020B0503020204020204" pitchFamily="34" charset="-122"/>
                          <a:cs typeface="+mn-cs"/>
                        </a:rPr>
                        <a:t>BMS SOC </a:t>
                      </a:r>
                      <a:r>
                        <a:rPr lang="zh-CN" altLang="en-US" sz="800" b="0" i="0" u="none" strike="noStrike" kern="1200" dirty="0">
                          <a:solidFill>
                            <a:srgbClr val="333333"/>
                          </a:solidFill>
                          <a:effectLst/>
                          <a:latin typeface="Impact" panose="020B0806030902050204" pitchFamily="34" charset="0"/>
                          <a:ea typeface="微软雅黑" panose="020B0503020204020204" pitchFamily="34" charset="-122"/>
                          <a:cs typeface="+mn-cs"/>
                        </a:rPr>
                        <a:t>累积误差精度提升，提升</a:t>
                      </a:r>
                      <a:r>
                        <a:rPr lang="en-US" sz="800" b="0" i="0" u="none" strike="noStrike" kern="1200" dirty="0">
                          <a:solidFill>
                            <a:srgbClr val="333333"/>
                          </a:solidFill>
                          <a:effectLst/>
                          <a:latin typeface="Impact" panose="020B0806030902050204" pitchFamily="34" charset="0"/>
                          <a:ea typeface="微软雅黑" panose="020B0503020204020204" pitchFamily="34" charset="-122"/>
                          <a:cs typeface="+mn-cs"/>
                        </a:rPr>
                        <a:t>SOC</a:t>
                      </a:r>
                      <a:r>
                        <a:rPr lang="zh-CN" altLang="en-US" sz="800" b="0" i="0" u="none" strike="noStrike" kern="1200" dirty="0">
                          <a:solidFill>
                            <a:srgbClr val="333333"/>
                          </a:solidFill>
                          <a:effectLst/>
                          <a:latin typeface="Impact" panose="020B0806030902050204" pitchFamily="34" charset="0"/>
                          <a:ea typeface="微软雅黑" panose="020B0503020204020204" pitchFamily="34" charset="-122"/>
                          <a:cs typeface="+mn-cs"/>
                        </a:rPr>
                        <a:t>准确率</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以内</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1000" b="0" i="0" u="none" strike="noStrike" dirty="0">
                        <a:solidFill>
                          <a:srgbClr val="33333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卢磊</a:t>
                      </a:r>
                      <a:endPar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en-US" altLang="zh-CN"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15857134997</a:t>
                      </a:r>
                      <a:endParaRPr lang="en-US" altLang="zh-CN"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bl>
          </a:graphicData>
        </a:graphic>
      </p:graphicFrame>
      <p:sp>
        <p:nvSpPr>
          <p:cNvPr id="3" name="矩形 2"/>
          <p:cNvSpPr/>
          <p:nvPr/>
        </p:nvSpPr>
        <p:spPr>
          <a:xfrm>
            <a:off x="818856" y="607369"/>
            <a:ext cx="5109091" cy="830997"/>
          </a:xfrm>
          <a:prstGeom prst="rect">
            <a:avLst/>
          </a:prstGeom>
        </p:spPr>
        <p:txBody>
          <a:bodyPr wrap="none">
            <a:spAutoFit/>
          </a:bodyPr>
          <a:lstStyle/>
          <a:p>
            <a:r>
              <a:rPr lang="zh-CN" altLang="en-US" sz="4800" b="1" dirty="0" smtClean="0">
                <a:solidFill>
                  <a:srgbClr val="C00000"/>
                </a:solidFill>
                <a:ea typeface="微软雅黑" panose="020B0503020204020204" pitchFamily="34" charset="-122"/>
                <a:cs typeface="宋体" panose="02010600030101010101" pitchFamily="2" charset="-122"/>
              </a:rPr>
              <a:t>技术项目合作需求</a:t>
            </a:r>
            <a:endParaRPr lang="zh-CN" altLang="en-US" sz="4800" b="1" dirty="0">
              <a:solidFill>
                <a:srgbClr val="C00000"/>
              </a:solidFill>
            </a:endParaRPr>
          </a:p>
        </p:txBody>
      </p:sp>
    </p:spTree>
    <p:extLst>
      <p:ext uri="{BB962C8B-B14F-4D97-AF65-F5344CB8AC3E}">
        <p14:creationId xmlns:p14="http://schemas.microsoft.com/office/powerpoint/2010/main" val="3165048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18856" y="607369"/>
            <a:ext cx="5109091" cy="830997"/>
          </a:xfrm>
          <a:prstGeom prst="rect">
            <a:avLst/>
          </a:prstGeom>
        </p:spPr>
        <p:txBody>
          <a:bodyPr wrap="none">
            <a:spAutoFit/>
          </a:bodyPr>
          <a:lstStyle/>
          <a:p>
            <a:r>
              <a:rPr lang="zh-CN" altLang="en-US" sz="4800" b="1" dirty="0" smtClean="0">
                <a:solidFill>
                  <a:srgbClr val="C00000"/>
                </a:solidFill>
                <a:ea typeface="微软雅黑" panose="020B0503020204020204" pitchFamily="34" charset="-122"/>
                <a:cs typeface="宋体" panose="02010600030101010101" pitchFamily="2" charset="-122"/>
              </a:rPr>
              <a:t>技术项目合作需求</a:t>
            </a:r>
            <a:endParaRPr lang="zh-CN" altLang="en-US" sz="4800" b="1" dirty="0">
              <a:solidFill>
                <a:srgbClr val="C00000"/>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3677180248"/>
              </p:ext>
            </p:extLst>
          </p:nvPr>
        </p:nvGraphicFramePr>
        <p:xfrm>
          <a:off x="838309" y="1454502"/>
          <a:ext cx="10994473" cy="5078115"/>
        </p:xfrm>
        <a:graphic>
          <a:graphicData uri="http://schemas.openxmlformats.org/drawingml/2006/table">
            <a:tbl>
              <a:tblPr/>
              <a:tblGrid>
                <a:gridCol w="869781"/>
                <a:gridCol w="2545501"/>
                <a:gridCol w="2274209"/>
                <a:gridCol w="2565515"/>
                <a:gridCol w="1406260"/>
                <a:gridCol w="538762"/>
                <a:gridCol w="794445"/>
              </a:tblGrid>
              <a:tr h="360000">
                <a:tc>
                  <a:txBody>
                    <a:bodyPr/>
                    <a:lstStyle/>
                    <a:p>
                      <a:pPr algn="ctr" fontAlgn="ctr"/>
                      <a:r>
                        <a:rPr lang="zh-CN" altLang="en-US" sz="1100" b="1" i="0" u="none" strike="noStrike" dirty="0">
                          <a:solidFill>
                            <a:srgbClr val="F8F8F8"/>
                          </a:solidFill>
                          <a:effectLst/>
                          <a:latin typeface="Impact" panose="020B0806030902050204" pitchFamily="34" charset="0"/>
                          <a:ea typeface="微软雅黑" panose="020B0503020204020204" pitchFamily="34" charset="-122"/>
                        </a:rPr>
                        <a:t>技术领域</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dirty="0">
                          <a:solidFill>
                            <a:srgbClr val="F8F8F8"/>
                          </a:solidFill>
                          <a:effectLst/>
                          <a:latin typeface="Impact" panose="020B0806030902050204" pitchFamily="34" charset="0"/>
                          <a:ea typeface="微软雅黑" panose="020B0503020204020204" pitchFamily="34" charset="-122"/>
                        </a:rPr>
                        <a:t>技术需求项</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dirty="0">
                          <a:solidFill>
                            <a:srgbClr val="F8F8F8"/>
                          </a:solidFill>
                          <a:effectLst/>
                          <a:latin typeface="Impact" panose="020B0806030902050204" pitchFamily="34" charset="0"/>
                          <a:ea typeface="微软雅黑" panose="020B0503020204020204" pitchFamily="34" charset="-122"/>
                        </a:rPr>
                        <a:t>希望解决的技术难题</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dirty="0">
                          <a:solidFill>
                            <a:srgbClr val="F8F8F8"/>
                          </a:solidFill>
                          <a:effectLst/>
                          <a:latin typeface="Impact" panose="020B0806030902050204" pitchFamily="34" charset="0"/>
                          <a:ea typeface="微软雅黑" panose="020B0503020204020204" pitchFamily="34" charset="-122"/>
                        </a:rPr>
                        <a:t>技术指标要求</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dirty="0">
                          <a:solidFill>
                            <a:srgbClr val="F8F8F8"/>
                          </a:solidFill>
                          <a:effectLst/>
                          <a:latin typeface="Impact" panose="020B0806030902050204" pitchFamily="34" charset="0"/>
                          <a:ea typeface="微软雅黑" panose="020B0503020204020204" pitchFamily="34" charset="-122"/>
                        </a:rPr>
                        <a:t>需求部门</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dirty="0">
                          <a:solidFill>
                            <a:srgbClr val="F8F8F8"/>
                          </a:solidFill>
                          <a:effectLst/>
                          <a:latin typeface="Impact" panose="020B0806030902050204" pitchFamily="34" charset="0"/>
                          <a:ea typeface="微软雅黑" panose="020B0503020204020204" pitchFamily="34" charset="-122"/>
                        </a:rPr>
                        <a:t>联系</a:t>
                      </a:r>
                      <a:r>
                        <a:rPr lang="zh-CN" altLang="en-US" sz="1100" b="1" i="0" u="none" strike="noStrike" dirty="0" smtClean="0">
                          <a:solidFill>
                            <a:srgbClr val="F8F8F8"/>
                          </a:solidFill>
                          <a:effectLst/>
                          <a:latin typeface="Impact" panose="020B0806030902050204" pitchFamily="34" charset="0"/>
                          <a:ea typeface="微软雅黑" panose="020B0503020204020204" pitchFamily="34" charset="-122"/>
                        </a:rPr>
                        <a:t>人</a:t>
                      </a:r>
                      <a:endParaRPr lang="zh-CN" altLang="en-US" sz="1100" b="1" i="0" u="none" strike="noStrike" dirty="0">
                        <a:solidFill>
                          <a:srgbClr val="F8F8F8"/>
                        </a:solidFill>
                        <a:effectLst/>
                        <a:latin typeface="Impact" panose="020B0806030902050204" pitchFamily="34" charset="0"/>
                        <a:ea typeface="微软雅黑" panose="020B0503020204020204" pitchFamily="34" charset="-122"/>
                      </a:endParaRP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dirty="0">
                          <a:solidFill>
                            <a:srgbClr val="F8F8F8"/>
                          </a:solidFill>
                          <a:effectLst/>
                          <a:latin typeface="Impact" panose="020B0806030902050204" pitchFamily="34" charset="0"/>
                          <a:ea typeface="微软雅黑" panose="020B0503020204020204" pitchFamily="34" charset="-122"/>
                        </a:rPr>
                        <a:t>联系方式</a:t>
                      </a:r>
                    </a:p>
                  </a:txBody>
                  <a:tcPr marL="5133" marR="5133" marT="5133"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r>
              <a:tr h="350250">
                <a:tc rowSpan="5">
                  <a:txBody>
                    <a:body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底</a:t>
                      </a:r>
                      <a:r>
                        <a:rPr lang="zh-CN" altLang="en-US" sz="1100" b="1" i="0" u="none" strike="noStrike" dirty="0" smtClean="0">
                          <a:solidFill>
                            <a:schemeClr val="bg1"/>
                          </a:solidFill>
                          <a:effectLst/>
                          <a:latin typeface="微软雅黑" panose="020B0503020204020204" pitchFamily="34" charset="-122"/>
                          <a:ea typeface="微软雅黑" panose="020B0503020204020204" pitchFamily="34" charset="-122"/>
                        </a:rPr>
                        <a:t>盘</a:t>
                      </a: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电控减振器控制逻</a:t>
                      </a:r>
                      <a:r>
                        <a:rPr lang="zh-CN" altLang="en-US" sz="1000" b="1" i="0" u="none" strike="noStrike" dirty="0" smtClean="0">
                          <a:solidFill>
                            <a:srgbClr val="333333"/>
                          </a:solidFill>
                          <a:effectLst/>
                          <a:latin typeface="Impact" panose="020B0806030902050204" pitchFamily="34" charset="0"/>
                          <a:ea typeface="微软雅黑" panose="020B0503020204020204" pitchFamily="34" charset="-122"/>
                        </a:rPr>
                        <a:t>辑与算</a:t>
                      </a: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法</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lnSpc>
                          <a:spcPct val="130000"/>
                        </a:lnSpc>
                      </a:pPr>
                      <a:r>
                        <a:rPr lang="zh-CN" altLang="en-US" sz="800" b="0" i="0" u="none" strike="noStrike" dirty="0">
                          <a:solidFill>
                            <a:srgbClr val="333333"/>
                          </a:solidFill>
                          <a:effectLst/>
                          <a:latin typeface="Impact" panose="020B0806030902050204" pitchFamily="34" charset="0"/>
                          <a:ea typeface="微软雅黑" panose="020B0503020204020204" pitchFamily="34" charset="-122"/>
                        </a:rPr>
                        <a:t>电控减振</a:t>
                      </a:r>
                      <a:r>
                        <a:rPr lang="zh-CN" altLang="en-US" sz="800" b="0" i="0" u="none" strike="noStrike" dirty="0" smtClean="0">
                          <a:solidFill>
                            <a:srgbClr val="333333"/>
                          </a:solidFill>
                          <a:effectLst/>
                          <a:latin typeface="Impact" panose="020B0806030902050204" pitchFamily="34" charset="0"/>
                          <a:ea typeface="微软雅黑" panose="020B0503020204020204" pitchFamily="34" charset="-122"/>
                        </a:rPr>
                        <a:t>器控</a:t>
                      </a:r>
                      <a:r>
                        <a:rPr lang="zh-CN" altLang="en-US" sz="800" b="0" i="0" u="none" strike="noStrike" dirty="0">
                          <a:solidFill>
                            <a:srgbClr val="333333"/>
                          </a:solidFill>
                          <a:effectLst/>
                          <a:latin typeface="Impact" panose="020B0806030902050204" pitchFamily="34" charset="0"/>
                          <a:ea typeface="微软雅黑" panose="020B0503020204020204" pitchFamily="34" charset="-122"/>
                        </a:rPr>
                        <a:t>制系统开发</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全面掌握电控减振器系统的控制逻辑、算法、程序代码、调校方法、工具等全流程开发</a:t>
                      </a:r>
                      <a:endParaRPr lang="zh-CN" altLang="en-US" sz="800" b="0" i="0" u="none" strike="noStrike"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产品技术中</a:t>
                      </a:r>
                      <a:r>
                        <a:rPr lang="zh-CN" altLang="en-US"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心</a:t>
                      </a:r>
                      <a:endPar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姜海波 </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en-US" altLang="zh-CN"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13399532923</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350250">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底盘智能控制联合仿</a:t>
                      </a:r>
                      <a:r>
                        <a:rPr lang="zh-CN" altLang="en-US" sz="1000" b="1" i="0" u="none" strike="noStrike" dirty="0" smtClean="0">
                          <a:solidFill>
                            <a:srgbClr val="333333"/>
                          </a:solidFill>
                          <a:effectLst/>
                          <a:latin typeface="Impact" panose="020B0806030902050204" pitchFamily="34" charset="0"/>
                          <a:ea typeface="微软雅黑" panose="020B0503020204020204" pitchFamily="34" charset="-122"/>
                        </a:rPr>
                        <a:t>真</a:t>
                      </a:r>
                      <a:endParaRPr lang="en-US" altLang="zh-CN" sz="1000" b="1" i="0" u="none" strike="noStrike" dirty="0" smtClean="0">
                        <a:solidFill>
                          <a:srgbClr val="333333"/>
                        </a:solidFill>
                        <a:effectLst/>
                        <a:latin typeface="Impact" panose="020B0806030902050204" pitchFamily="34" charset="0"/>
                        <a:ea typeface="微软雅黑" panose="020B0503020204020204" pitchFamily="34" charset="-122"/>
                      </a:endParaRPr>
                    </a:p>
                    <a:p>
                      <a:pPr algn="ctr" fontAlgn="ctr"/>
                      <a:r>
                        <a:rPr lang="zh-CN" altLang="en-US" sz="1000" b="1" i="0" u="none" strike="noStrike" dirty="0" smtClean="0">
                          <a:solidFill>
                            <a:srgbClr val="333333"/>
                          </a:solidFill>
                          <a:effectLst/>
                          <a:latin typeface="Impact" panose="020B0806030902050204" pitchFamily="34" charset="0"/>
                          <a:ea typeface="微软雅黑" panose="020B0503020204020204" pitchFamily="34" charset="-122"/>
                        </a:rPr>
                        <a:t>与</a:t>
                      </a: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集成控制仿真</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lnSpc>
                          <a:spcPct val="130000"/>
                        </a:lnSpc>
                      </a:pPr>
                      <a:r>
                        <a:rPr lang="en-US" sz="800" b="0" i="0" u="none" strike="noStrike" dirty="0">
                          <a:solidFill>
                            <a:srgbClr val="333333"/>
                          </a:solidFill>
                          <a:effectLst/>
                          <a:latin typeface="Impact" panose="020B0806030902050204" pitchFamily="34" charset="0"/>
                          <a:ea typeface="微软雅黑" panose="020B0503020204020204" pitchFamily="34" charset="-122"/>
                        </a:rPr>
                        <a:t>ABS ESP</a:t>
                      </a:r>
                      <a:r>
                        <a:rPr lang="zh-CN" altLang="en-US" sz="800" b="0" i="0" u="none" strike="noStrike" dirty="0">
                          <a:solidFill>
                            <a:srgbClr val="333333"/>
                          </a:solidFill>
                          <a:effectLst/>
                          <a:latin typeface="Impact" panose="020B0806030902050204" pitchFamily="34" charset="0"/>
                          <a:ea typeface="微软雅黑" panose="020B0503020204020204" pitchFamily="34" charset="-122"/>
                        </a:rPr>
                        <a:t>等控制仿</a:t>
                      </a:r>
                      <a:r>
                        <a:rPr lang="zh-CN" altLang="en-US" sz="800" b="0" i="0" u="none" strike="noStrike" dirty="0" smtClean="0">
                          <a:solidFill>
                            <a:srgbClr val="333333"/>
                          </a:solidFill>
                          <a:effectLst/>
                          <a:latin typeface="Impact" panose="020B0806030902050204" pitchFamily="34" charset="0"/>
                          <a:ea typeface="微软雅黑" panose="020B0503020204020204" pitchFamily="34" charset="-122"/>
                        </a:rPr>
                        <a:t>真、底</a:t>
                      </a:r>
                      <a:r>
                        <a:rPr lang="zh-CN" altLang="en-US" sz="800" b="0" i="0" u="none" strike="noStrike" dirty="0">
                          <a:solidFill>
                            <a:srgbClr val="333333"/>
                          </a:solidFill>
                          <a:effectLst/>
                          <a:latin typeface="Impact" panose="020B0806030902050204" pitchFamily="34" charset="0"/>
                          <a:ea typeface="微软雅黑" panose="020B0503020204020204" pitchFamily="34" charset="-122"/>
                        </a:rPr>
                        <a:t>盘智能控制联合仿真</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en-US" altLang="zh-CN" sz="800" b="0" i="0" u="none" strike="noStrike"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底盘四大系统交互控制模型</a:t>
                      </a:r>
                      <a:r>
                        <a:rPr lang="en-US" altLang="zh-CN" sz="800" b="0" i="0" u="none" strike="noStrike"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个</a:t>
                      </a:r>
                      <a:b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800" b="0" i="0" u="none" strike="noStrike"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(2)ESP/EPS  </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控制模型</a:t>
                      </a:r>
                      <a:r>
                        <a:rPr lang="en-US" altLang="zh-CN" sz="800" b="0" i="0" u="none" strike="noStrike"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个</a:t>
                      </a:r>
                      <a:b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800" b="0" i="0" u="none" strike="noStrike"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(3)</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四驱</a:t>
                      </a:r>
                      <a:r>
                        <a:rPr lang="zh-CN" altLang="en-US" sz="800" b="0" i="0" u="none" strike="noStrike"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控制模型</a:t>
                      </a:r>
                      <a:r>
                        <a:rPr lang="en-US" altLang="zh-CN" sz="800" b="0" i="0" u="none" strike="noStrike"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个</a:t>
                      </a:r>
                      <a:endParaRPr lang="zh-CN" altLang="en-US" sz="800" b="0" i="0" u="none" strike="noStrike"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3">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产品技术中</a:t>
                      </a:r>
                      <a:r>
                        <a:rPr lang="zh-CN" altLang="en-US"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心</a:t>
                      </a:r>
                      <a:endPar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3">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刘慧建</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3">
                  <a:txBody>
                    <a:bodyPr/>
                    <a:lstStyle/>
                    <a:p>
                      <a:pPr algn="ctr" fontAlgn="ctr"/>
                      <a:r>
                        <a:rPr lang="en-US" altLang="zh-CN"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18655333129</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350250">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整车动态控制算法研究</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lnSpc>
                          <a:spcPct val="130000"/>
                        </a:lnSpc>
                      </a:pPr>
                      <a:r>
                        <a:rPr lang="zh-CN" altLang="en-US" sz="800" b="0" i="0" u="none" strike="noStrike" dirty="0">
                          <a:solidFill>
                            <a:srgbClr val="333333"/>
                          </a:solidFill>
                          <a:effectLst/>
                          <a:latin typeface="Impact" panose="020B0806030902050204" pitchFamily="34" charset="0"/>
                          <a:ea typeface="微软雅黑" panose="020B0503020204020204" pitchFamily="34" charset="-122"/>
                        </a:rPr>
                        <a:t>多目标联合控制逻辑算法</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联合控制应用场景抽象成软件功能逻辑</a:t>
                      </a:r>
                      <a:endParaRPr lang="zh-CN" altLang="en-US" sz="800" b="0" i="0" u="none" strike="noStrike"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endParaRPr lang="zh-CN" altLang="en-US" dirty="0"/>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endParaRPr lang="zh-CN" altLang="en-US" dirty="0"/>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350250">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嵌入式软硬件开</a:t>
                      </a:r>
                      <a:r>
                        <a:rPr lang="zh-CN" altLang="en-US" sz="1000" b="1" i="0" u="none" strike="noStrike" dirty="0" smtClean="0">
                          <a:solidFill>
                            <a:srgbClr val="333333"/>
                          </a:solidFill>
                          <a:effectLst/>
                          <a:latin typeface="Impact" panose="020B0806030902050204" pitchFamily="34" charset="0"/>
                          <a:ea typeface="微软雅黑" panose="020B0503020204020204" pitchFamily="34" charset="-122"/>
                        </a:rPr>
                        <a:t>发</a:t>
                      </a:r>
                      <a:endParaRPr lang="en-US" sz="1000" b="0" i="0" u="none" strike="noStrike" dirty="0">
                        <a:solidFill>
                          <a:srgbClr val="333333"/>
                        </a:solidFill>
                        <a:effectLst/>
                        <a:latin typeface="Impact" panose="020B0806030902050204" pitchFamily="34" charset="0"/>
                        <a:ea typeface="宋体" panose="02010600030101010101" pitchFamily="2"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dirty="0" smtClean="0">
                          <a:solidFill>
                            <a:srgbClr val="333333"/>
                          </a:solidFill>
                          <a:effectLst/>
                          <a:latin typeface="Impact" panose="020B0806030902050204" pitchFamily="34" charset="0"/>
                          <a:ea typeface="+mn-ea"/>
                        </a:rPr>
                        <a:t>EPS/ESP/CDC/AWD</a:t>
                      </a:r>
                      <a:r>
                        <a:rPr lang="zh-CN" altLang="en-US" sz="800" b="0" i="0" u="none" strike="noStrike" dirty="0" smtClean="0">
                          <a:solidFill>
                            <a:srgbClr val="333333"/>
                          </a:solidFill>
                          <a:effectLst/>
                          <a:latin typeface="Impact" panose="020B0806030902050204" pitchFamily="34" charset="0"/>
                          <a:ea typeface="微软雅黑" panose="020B0503020204020204" pitchFamily="34" charset="-122"/>
                        </a:rPr>
                        <a:t>嵌</a:t>
                      </a:r>
                      <a:r>
                        <a:rPr lang="zh-CN" altLang="en-US" sz="800" b="0" i="0" u="none" strike="noStrike" dirty="0">
                          <a:solidFill>
                            <a:srgbClr val="333333"/>
                          </a:solidFill>
                          <a:effectLst/>
                          <a:latin typeface="Impact" panose="020B0806030902050204" pitchFamily="34" charset="0"/>
                          <a:ea typeface="微软雅黑" panose="020B0503020204020204" pitchFamily="34" charset="-122"/>
                        </a:rPr>
                        <a:t>入式硬件开</a:t>
                      </a:r>
                      <a:r>
                        <a:rPr lang="zh-CN" altLang="en-US" sz="800" b="0" i="0" u="none" strike="noStrike" dirty="0" smtClean="0">
                          <a:solidFill>
                            <a:srgbClr val="333333"/>
                          </a:solidFill>
                          <a:effectLst/>
                          <a:latin typeface="Impact" panose="020B0806030902050204" pitchFamily="34" charset="0"/>
                          <a:ea typeface="微软雅黑" panose="020B0503020204020204" pitchFamily="34" charset="-122"/>
                        </a:rPr>
                        <a:t>发，单</a:t>
                      </a:r>
                      <a:r>
                        <a:rPr lang="zh-CN" altLang="en-US" sz="800" b="0" i="0" u="none" strike="noStrike" dirty="0">
                          <a:solidFill>
                            <a:srgbClr val="333333"/>
                          </a:solidFill>
                          <a:effectLst/>
                          <a:latin typeface="Impact" panose="020B0806030902050204" pitchFamily="34" charset="0"/>
                          <a:ea typeface="微软雅黑" panose="020B0503020204020204" pitchFamily="34" charset="-122"/>
                        </a:rPr>
                        <a:t>片机编</a:t>
                      </a:r>
                      <a:r>
                        <a:rPr lang="zh-CN" altLang="en-US" sz="800" b="0" i="0" u="none" strike="noStrike" dirty="0" smtClean="0">
                          <a:solidFill>
                            <a:srgbClr val="333333"/>
                          </a:solidFill>
                          <a:effectLst/>
                          <a:latin typeface="Impact" panose="020B0806030902050204" pitchFamily="34" charset="0"/>
                          <a:ea typeface="微软雅黑" panose="020B0503020204020204" pitchFamily="34" charset="-122"/>
                        </a:rPr>
                        <a:t>程</a:t>
                      </a:r>
                      <a:endParaRPr lang="zh-CN" altLang="en-US" sz="800" b="0" i="0" u="none" strike="noStrike" dirty="0">
                        <a:solidFill>
                          <a:srgbClr val="333333"/>
                        </a:solidFill>
                        <a:effectLst/>
                        <a:latin typeface="Impact" panose="020B0806030902050204" pitchFamily="34" charset="0"/>
                        <a:ea typeface="宋体" panose="02010600030101010101" pitchFamily="2"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en-US" altLang="zh-CN"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器</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件筛选、原理图、</a:t>
                      </a:r>
                      <a:r>
                        <a:rPr lang="en-US" altLang="zh-CN" sz="800" b="0" i="0" u="none" strike="noStrike"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PCB</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绘制、功能测试</a:t>
                      </a:r>
                      <a:b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en-US" altLang="zh-CN"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8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嵌</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入式软件架构、功能开发、软件测试</a:t>
                      </a:r>
                      <a:endParaRPr lang="zh-CN" altLang="en-US" sz="800" b="0" i="0" u="none" strike="noStrike"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8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endParaRPr lang="zh-CN" altLang="en-US" dirty="0"/>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endParaRPr lang="zh-CN" altLang="en-US" dirty="0"/>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350250">
                <a:tc vMerge="1">
                  <a:txBody>
                    <a:bodyPr/>
                    <a:lstStyle/>
                    <a:p>
                      <a:pPr algn="ctr" fontAlgn="ct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algn="ctr" defTabSz="914400" rtl="0" eaLnBrk="1" fontAlgn="ctr" latinLnBrk="0" hangingPunct="1"/>
                      <a:r>
                        <a:rPr lang="zh-CN" altLang="en-US" sz="1000" b="1" i="0" u="none" strike="noStrike" kern="1200" dirty="0">
                          <a:solidFill>
                            <a:srgbClr val="333333"/>
                          </a:solidFill>
                          <a:effectLst/>
                          <a:latin typeface="Impact" panose="020B0806030902050204" pitchFamily="34" charset="0"/>
                          <a:ea typeface="微软雅黑" panose="020B0503020204020204" pitchFamily="34" charset="-122"/>
                          <a:cs typeface="+mn-cs"/>
                        </a:rPr>
                        <a:t>主动悬架系统的硬件在环系统台架开发技术</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zh-CN" altLang="en-US" sz="800" b="0" i="0" u="none" strike="noStrike" kern="1200" dirty="0">
                          <a:solidFill>
                            <a:srgbClr val="333333"/>
                          </a:solidFill>
                          <a:effectLst/>
                          <a:latin typeface="Impact" panose="020B0806030902050204" pitchFamily="34" charset="0"/>
                          <a:ea typeface="微软雅黑" panose="020B0503020204020204" pitchFamily="34" charset="-122"/>
                          <a:cs typeface="+mn-cs"/>
                        </a:rPr>
                        <a:t>现在主动悬架的</a:t>
                      </a:r>
                      <a:r>
                        <a:rPr lang="en-US" altLang="zh-CN" sz="800" b="0" i="0" u="none" strike="noStrike" kern="1200" dirty="0">
                          <a:solidFill>
                            <a:srgbClr val="333333"/>
                          </a:solidFill>
                          <a:effectLst/>
                          <a:latin typeface="Impact" panose="020B0806030902050204" pitchFamily="34" charset="0"/>
                          <a:ea typeface="微软雅黑" panose="020B0503020204020204" pitchFamily="34" charset="-122"/>
                          <a:cs typeface="+mn-cs"/>
                        </a:rPr>
                        <a:t>CANFD</a:t>
                      </a:r>
                      <a:r>
                        <a:rPr lang="zh-CN" altLang="en-US" sz="800" b="0" i="0" u="none" strike="noStrike" kern="1200" dirty="0">
                          <a:solidFill>
                            <a:srgbClr val="333333"/>
                          </a:solidFill>
                          <a:effectLst/>
                          <a:latin typeface="Impact" panose="020B0806030902050204" pitchFamily="34" charset="0"/>
                          <a:ea typeface="微软雅黑" panose="020B0503020204020204" pitchFamily="34" charset="-122"/>
                          <a:cs typeface="+mn-cs"/>
                        </a:rPr>
                        <a:t>信号与台架无法实时通讯</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根据提供多路原始信号，设计程序软件和硬件设备，使输出的信号和原始信号一致，相位差不超过</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1ms</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试验和整车工程中心	</a:t>
                      </a:r>
                      <a:endPar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范快初</a:t>
                      </a:r>
                      <a:endPar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18226770780</a:t>
                      </a:r>
                    </a:p>
                  </a:txBody>
                  <a:tcPr marL="4245" marR="4245" marT="424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88000">
                <a:tc rowSpan="7">
                  <a:txBody>
                    <a:bodyPr/>
                    <a:lstStyle/>
                    <a:p>
                      <a:pPr algn="ctr" fontAlgn="ctr"/>
                      <a:r>
                        <a:rPr lang="zh-CN" altLang="en-US" sz="1100" b="1" i="0" u="none" strike="noStrike" dirty="0" smtClean="0">
                          <a:solidFill>
                            <a:schemeClr val="bg1"/>
                          </a:solidFill>
                          <a:effectLst/>
                          <a:latin typeface="Impact" panose="020B0806030902050204" pitchFamily="34" charset="0"/>
                          <a:ea typeface="微软雅黑" panose="020B0503020204020204" pitchFamily="34" charset="-122"/>
                        </a:rPr>
                        <a:t>其他</a:t>
                      </a:r>
                      <a:endParaRPr lang="zh-CN" altLang="en-US" sz="1100" b="1" i="0" u="none" strike="noStrike" dirty="0">
                        <a:solidFill>
                          <a:schemeClr val="bg1"/>
                        </a:solidFill>
                        <a:effectLst/>
                        <a:latin typeface="Impact" panose="020B0806030902050204" pitchFamily="34" charset="0"/>
                        <a:ea typeface="微软雅黑" panose="020B0503020204020204" pitchFamily="34" charset="-122"/>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整车</a:t>
                      </a:r>
                      <a:r>
                        <a:rPr lang="en-US" altLang="zh-CN" sz="1000" b="0" i="0" u="none" strike="noStrike" kern="1200" dirty="0">
                          <a:solidFill>
                            <a:srgbClr val="333333"/>
                          </a:solidFill>
                          <a:effectLst/>
                          <a:latin typeface="Impact" panose="020B0806030902050204" pitchFamily="34" charset="0"/>
                          <a:ea typeface="微软雅黑" panose="020B0503020204020204" pitchFamily="34" charset="-122"/>
                          <a:cs typeface="+mn-cs"/>
                        </a:rPr>
                        <a:t>NVH</a:t>
                      </a: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、风噪声</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a:solidFill>
                            <a:srgbClr val="333333"/>
                          </a:solidFill>
                          <a:effectLst/>
                          <a:latin typeface="Impact" panose="020B0806030902050204" pitchFamily="34" charset="0"/>
                          <a:ea typeface="微软雅黑" panose="020B0503020204020204" pitchFamily="34" charset="-122"/>
                        </a:rPr>
                        <a:t>路躁、风噪等仿真技术</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支持在研车型开发</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前瞻与预研技术中</a:t>
                      </a:r>
                      <a:r>
                        <a:rPr lang="zh-CN" altLang="en-US"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心</a:t>
                      </a:r>
                      <a:endParaRPr lang="en-US" altLang="zh-CN"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张林波 </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en-US" altLang="zh-CN"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15905531560</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88000">
                <a:tc vMerge="1">
                  <a:txBody>
                    <a:bodyPr/>
                    <a:lstStyle/>
                    <a:p>
                      <a:pPr algn="ctr" fontAlgn="ctr"/>
                      <a:endParaRPr lang="zh-CN" altLang="en-US" sz="1050" b="0" i="0" u="none" strike="noStrike" dirty="0">
                        <a:solidFill>
                          <a:schemeClr val="bg1"/>
                        </a:solidFill>
                        <a:effectLst/>
                        <a:latin typeface="Impact" panose="020B0806030902050204" pitchFamily="34" charset="0"/>
                        <a:ea typeface="微软雅黑" panose="020B0503020204020204" pitchFamily="34" charset="-122"/>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蓄电池传感器算法开发</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a:solidFill>
                            <a:srgbClr val="333333"/>
                          </a:solidFill>
                          <a:effectLst/>
                          <a:latin typeface="Impact" panose="020B0806030902050204" pitchFamily="34" charset="0"/>
                          <a:ea typeface="微软雅黑" panose="020B0503020204020204" pitchFamily="34" charset="-122"/>
                        </a:rPr>
                        <a:t>蓄电池传感器</a:t>
                      </a:r>
                      <a:r>
                        <a:rPr lang="en-US" altLang="zh-CN" sz="800" b="0" i="0" u="none" strike="noStrike">
                          <a:solidFill>
                            <a:srgbClr val="333333"/>
                          </a:solidFill>
                          <a:effectLst/>
                          <a:latin typeface="Impact" panose="020B0806030902050204" pitchFamily="34" charset="0"/>
                          <a:ea typeface="微软雅黑" panose="020B0503020204020204" pitchFamily="34" charset="-122"/>
                        </a:rPr>
                        <a:t>SOC/SOH</a:t>
                      </a:r>
                      <a:r>
                        <a:rPr lang="zh-CN" altLang="en-US" sz="800" b="0" i="0" u="none" strike="noStrike">
                          <a:solidFill>
                            <a:srgbClr val="333333"/>
                          </a:solidFill>
                          <a:effectLst/>
                          <a:latin typeface="Impact" panose="020B0806030902050204" pitchFamily="34" charset="0"/>
                          <a:ea typeface="微软雅黑" panose="020B0503020204020204" pitchFamily="34" charset="-122"/>
                        </a:rPr>
                        <a:t>算法开发</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完成</a:t>
                      </a:r>
                      <a:r>
                        <a:rPr lang="en-US" altLang="zh-CN"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SOC/SOH</a:t>
                      </a: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算法开发，实现软硬件解耦，精度达到</a:t>
                      </a:r>
                      <a:r>
                        <a:rPr lang="en-US" altLang="zh-CN"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95%</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2">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智能车技术中</a:t>
                      </a:r>
                      <a:r>
                        <a:rPr lang="zh-CN" altLang="en-US" sz="1000" b="0" i="0" u="none" strike="noStrike"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心</a:t>
                      </a:r>
                      <a:endPar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2">
                  <a:txBody>
                    <a:bodyPr/>
                    <a:lstStyle/>
                    <a:p>
                      <a:pPr algn="ctr" fontAlgn="ctr"/>
                      <a:r>
                        <a:rPr lang="zh-CN" altLang="en-US"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文柳</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2">
                  <a:txBody>
                    <a:bodyPr/>
                    <a:lstStyle/>
                    <a:p>
                      <a:pPr algn="ctr" fontAlgn="ctr"/>
                      <a:r>
                        <a:rPr lang="en-US" altLang="zh-CN" sz="10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13093646623</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88000">
                <a:tc vMerge="1">
                  <a:txBody>
                    <a:bodyPr/>
                    <a:lstStyle/>
                    <a:p>
                      <a:pPr algn="ctr" fontAlgn="ctr"/>
                      <a:endParaRPr lang="zh-CN" altLang="en-US" sz="500" b="0" i="0" u="none" strike="noStrike" dirty="0">
                        <a:solidFill>
                          <a:srgbClr val="333333"/>
                        </a:solidFill>
                        <a:effectLst/>
                        <a:latin typeface="Impact" panose="020B0806030902050204" pitchFamily="34" charset="0"/>
                        <a:ea typeface="宋体" panose="02010600030101010101" pitchFamily="2" charset="-122"/>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整车电平衡</a:t>
                      </a:r>
                      <a:r>
                        <a:rPr lang="en-US" sz="1000" b="0" i="0" u="none" strike="noStrike" kern="1200" dirty="0">
                          <a:solidFill>
                            <a:srgbClr val="333333"/>
                          </a:solidFill>
                          <a:effectLst/>
                          <a:latin typeface="Impact" panose="020B0806030902050204" pitchFamily="34" charset="0"/>
                          <a:ea typeface="微软雅黑" panose="020B0503020204020204" pitchFamily="34" charset="-122"/>
                          <a:cs typeface="+mn-cs"/>
                        </a:rPr>
                        <a:t>Simulink</a:t>
                      </a:r>
                      <a:r>
                        <a:rPr lang="zh-CN" altLang="en-US" sz="1000" b="1" i="0" u="none" strike="noStrike" dirty="0">
                          <a:solidFill>
                            <a:srgbClr val="333333"/>
                          </a:solidFill>
                          <a:effectLst/>
                          <a:latin typeface="Impact" panose="020B0806030902050204" pitchFamily="34" charset="0"/>
                          <a:ea typeface="微软雅黑" panose="020B0503020204020204" pitchFamily="34" charset="-122"/>
                        </a:rPr>
                        <a:t>仿真</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dirty="0">
                          <a:solidFill>
                            <a:srgbClr val="333333"/>
                          </a:solidFill>
                          <a:effectLst/>
                          <a:latin typeface="Impact" panose="020B0806030902050204" pitchFamily="34" charset="0"/>
                          <a:ea typeface="微软雅黑" panose="020B0503020204020204" pitchFamily="34" charset="-122"/>
                        </a:rPr>
                        <a:t>蓄电池数学模型搭建、发电机模型、整车控制模型、负载模型搭建</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lnSpc>
                          <a:spcPct val="130000"/>
                        </a:lnSpc>
                      </a:pPr>
                      <a:r>
                        <a:rPr lang="zh-CN" altLang="en-US"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实现各个工况的整车用电平衡仿真工作，误差小于</a:t>
                      </a:r>
                      <a:r>
                        <a:rPr lang="en-US" altLang="zh-CN" sz="800" b="0" i="0" u="none" strike="noStrike"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2%</a:t>
                      </a: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5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zh-CN" altLang="en-US" sz="5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algn="ctr" fontAlgn="ctr"/>
                      <a:endParaRPr lang="en-US" altLang="zh-CN" sz="500" b="0" i="0" u="none" strike="noStrike" dirty="0">
                        <a:solidFill>
                          <a:srgbClr val="333333"/>
                        </a:solidFill>
                        <a:effectLst/>
                        <a:latin typeface="微软雅黑" panose="020B0503020204020204" pitchFamily="34" charset="-122"/>
                        <a:ea typeface="微软雅黑" panose="020B0503020204020204" pitchFamily="34" charset="-122"/>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88000">
                <a:tc vMerge="1">
                  <a:txBody>
                    <a:bodyPr/>
                    <a:lstStyle/>
                    <a:p>
                      <a:pPr algn="ctr" fontAlgn="ctr"/>
                      <a:endParaRPr lang="zh-CN" altLang="en-US" sz="1100" b="1" i="0" u="none" strike="noStrike" dirty="0">
                        <a:solidFill>
                          <a:schemeClr val="bg1"/>
                        </a:solidFill>
                        <a:effectLst/>
                        <a:latin typeface="Impact" panose="020B0806030902050204" pitchFamily="34" charset="0"/>
                        <a:ea typeface="微软雅黑" panose="020B0503020204020204" pitchFamily="34" charset="-122"/>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algn="ctr" defTabSz="914400" rtl="0" eaLnBrk="1" fontAlgn="ctr" latinLnBrk="0" hangingPunct="1"/>
                      <a:r>
                        <a:rPr lang="en-US" sz="1000" b="0" i="0" u="none" strike="noStrike" kern="1200" dirty="0">
                          <a:solidFill>
                            <a:srgbClr val="333333"/>
                          </a:solidFill>
                          <a:effectLst/>
                          <a:latin typeface="Impact" panose="020B0806030902050204" pitchFamily="34" charset="0"/>
                          <a:ea typeface="微软雅黑" panose="020B0503020204020204" pitchFamily="34" charset="-122"/>
                          <a:cs typeface="+mn-cs"/>
                        </a:rPr>
                        <a:t>ASIC</a:t>
                      </a:r>
                      <a:r>
                        <a:rPr lang="zh-CN" altLang="en-US" sz="1000" b="1" i="0" u="none" strike="noStrike" kern="1200" dirty="0">
                          <a:solidFill>
                            <a:srgbClr val="333333"/>
                          </a:solidFill>
                          <a:effectLst/>
                          <a:latin typeface="Impact" panose="020B0806030902050204" pitchFamily="34" charset="0"/>
                          <a:ea typeface="微软雅黑" panose="020B0503020204020204" pitchFamily="34" charset="-122"/>
                          <a:cs typeface="+mn-cs"/>
                        </a:rPr>
                        <a:t>芯片设计</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l" defTabSz="914400" rtl="0" eaLnBrk="1" fontAlgn="ctr" latinLnBrk="0" hangingPunct="1">
                        <a:lnSpc>
                          <a:spcPct val="130000"/>
                        </a:lnSpc>
                      </a:pP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将电源模块、通讯模块、</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LED</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驱动模块、电机控制模块、</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MCU</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模块集成到一颗</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ASIC</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芯片，实现通讯可调、</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LED</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驱动电流可调驱动数量可调、电机控制功率可调等</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l" defTabSz="914400" rtl="0" eaLnBrk="1" fontAlgn="ctr" latinLnBrk="0" hangingPunct="1">
                        <a:lnSpc>
                          <a:spcPct val="130000"/>
                        </a:lnSpc>
                      </a:pP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满足车规级芯片的功能、安全、可靠性等级要求</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4">
                  <a:txBody>
                    <a:bodyPr/>
                    <a:lstStyle/>
                    <a:p>
                      <a:pPr marL="0" algn="ctr" defTabSz="914400" rtl="0" eaLnBrk="1" fontAlgn="ctr" latinLnBrk="0" hangingPunct="1"/>
                      <a:r>
                        <a:rPr lang="zh-CN" altLang="en-US" sz="10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奇瑞科</a:t>
                      </a:r>
                      <a:r>
                        <a:rPr lang="zh-CN" altLang="en-US" sz="10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技</a:t>
                      </a:r>
                      <a:endParaRPr lang="zh-CN" altLang="en-US" sz="10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r>
                        <a:rPr lang="zh-CN" altLang="en-US" sz="10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杜金枝</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ctr" defTabSz="914400" rtl="0" eaLnBrk="1" fontAlgn="ctr" latinLnBrk="0" hangingPunct="1"/>
                      <a:r>
                        <a:rPr lang="en-US" altLang="zh-CN" sz="10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15922305996</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88000">
                <a:tc vMerge="1">
                  <a:txBody>
                    <a:bodyPr/>
                    <a:lstStyle/>
                    <a:p>
                      <a:pPr algn="ctr" fontAlgn="ctr"/>
                      <a:endParaRPr lang="zh-CN" altLang="en-US" sz="1100" b="1" i="0" u="none" strike="noStrike" dirty="0">
                        <a:solidFill>
                          <a:schemeClr val="bg1"/>
                        </a:solidFill>
                        <a:effectLst/>
                        <a:latin typeface="Impact" panose="020B0806030902050204" pitchFamily="34" charset="0"/>
                        <a:ea typeface="微软雅黑" panose="020B0503020204020204" pitchFamily="34" charset="-122"/>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algn="ctr" defTabSz="914400" rtl="0" eaLnBrk="1" fontAlgn="ctr" latinLnBrk="0" hangingPunct="1"/>
                      <a:r>
                        <a:rPr lang="zh-CN" altLang="en-US" sz="1000" b="1" i="0" u="none" strike="noStrike" kern="1200" dirty="0">
                          <a:solidFill>
                            <a:srgbClr val="333333"/>
                          </a:solidFill>
                          <a:effectLst/>
                          <a:latin typeface="Impact" panose="020B0806030902050204" pitchFamily="34" charset="0"/>
                          <a:ea typeface="微软雅黑" panose="020B0503020204020204" pitchFamily="34" charset="-122"/>
                          <a:cs typeface="+mn-cs"/>
                        </a:rPr>
                        <a:t>传感器</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l" defTabSz="914400" rtl="0" eaLnBrk="1" fontAlgn="ctr" latinLnBrk="0" hangingPunct="1">
                        <a:lnSpc>
                          <a:spcPct val="130000"/>
                        </a:lnSpc>
                      </a:pP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模拟类传感器（压力，温度，光电等）设计与制造</a:t>
                      </a:r>
                      <a:b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激光雷达设计与制造</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l" defTabSz="914400" rtl="0" eaLnBrk="1" fontAlgn="ctr" latinLnBrk="0" hangingPunct="1">
                        <a:lnSpc>
                          <a:spcPct val="130000"/>
                        </a:lnSpc>
                      </a:pP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满足车用技术指标</a:t>
                      </a:r>
                      <a:b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可应用于工程开发的技术和产品</a:t>
                      </a:r>
                      <a:b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br>
                      <a:endPar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marL="0" algn="ctr" defTabSz="914400" rtl="0" eaLnBrk="1" fontAlgn="ctr" latinLnBrk="0" hangingPunct="1"/>
                      <a:endParaRPr lang="zh-CN" altLang="en-US" sz="10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3">
                  <a:txBody>
                    <a:bodyPr/>
                    <a:lstStyle/>
                    <a:p>
                      <a:pPr marL="0" algn="ctr" defTabSz="914400" rtl="0" eaLnBrk="1" fontAlgn="ctr" latinLnBrk="0" hangingPunct="1"/>
                      <a:r>
                        <a:rPr lang="zh-CN" altLang="en-US" sz="10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田冬</a:t>
                      </a:r>
                      <a:r>
                        <a:rPr lang="zh-CN" altLang="en-US" sz="1000" b="0" i="0" u="none" strike="noStrike" kern="1200" dirty="0" smtClean="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冬</a:t>
                      </a:r>
                      <a:endParaRPr lang="zh-CN" altLang="en-US" sz="10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3">
                  <a:txBody>
                    <a:bodyPr/>
                    <a:lstStyle/>
                    <a:p>
                      <a:pPr marL="0" algn="ctr" defTabSz="914400" rtl="0" eaLnBrk="1" fontAlgn="ctr" latinLnBrk="0" hangingPunct="1"/>
                      <a:r>
                        <a:rPr lang="en-US" altLang="zh-CN" sz="10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18855300165</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88000">
                <a:tc vMerge="1">
                  <a:txBody>
                    <a:bodyPr/>
                    <a:lstStyle/>
                    <a:p>
                      <a:pPr algn="ctr" fontAlgn="ctr"/>
                      <a:endParaRPr lang="zh-CN" altLang="en-US" sz="1100" b="1" i="0" u="none" strike="noStrike" dirty="0">
                        <a:solidFill>
                          <a:schemeClr val="bg1"/>
                        </a:solidFill>
                        <a:effectLst/>
                        <a:latin typeface="Impact" panose="020B0806030902050204" pitchFamily="34" charset="0"/>
                        <a:ea typeface="微软雅黑" panose="020B0503020204020204" pitchFamily="34" charset="-122"/>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algn="ctr" defTabSz="914400" rtl="0" eaLnBrk="1" fontAlgn="ctr" latinLnBrk="0" hangingPunct="1"/>
                      <a:r>
                        <a:rPr lang="zh-CN" altLang="en-US" sz="1000" b="1" i="0" u="none" strike="noStrike" kern="1200" dirty="0">
                          <a:solidFill>
                            <a:srgbClr val="333333"/>
                          </a:solidFill>
                          <a:effectLst/>
                          <a:latin typeface="Impact" panose="020B0806030902050204" pitchFamily="34" charset="0"/>
                          <a:ea typeface="微软雅黑" panose="020B0503020204020204" pitchFamily="34" charset="-122"/>
                          <a:cs typeface="+mn-cs"/>
                        </a:rPr>
                        <a:t>汽车功能安全</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l" defTabSz="914400" rtl="0" eaLnBrk="1" fontAlgn="ctr" latinLnBrk="0" hangingPunct="1">
                        <a:lnSpc>
                          <a:spcPct val="130000"/>
                        </a:lnSpc>
                      </a:pPr>
                      <a:r>
                        <a:rPr lang="zh-CN" altLang="en-US" sz="800" b="0" i="0" u="none" strike="noStrike" kern="120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参考</a:t>
                      </a:r>
                      <a:r>
                        <a:rPr lang="en-US" altLang="zh-CN" sz="800" b="0" i="0" u="none" strike="noStrike" kern="120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ISO26262 </a:t>
                      </a:r>
                      <a:r>
                        <a:rPr lang="zh-CN" altLang="en-US" sz="800" b="0" i="0" u="none" strike="noStrike" kern="120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的功能安全规范在汽车电子领域的开发应用</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l" defTabSz="914400" rtl="0" eaLnBrk="1" fontAlgn="ctr" latinLnBrk="0" hangingPunct="1">
                        <a:lnSpc>
                          <a:spcPct val="130000"/>
                        </a:lnSpc>
                      </a:pP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功能安全在汽车电子产品中详细的需求和架构</a:t>
                      </a:r>
                      <a:b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功能安全设计规范及参考设计</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marL="0" algn="ctr" defTabSz="914400" rtl="0" eaLnBrk="1" fontAlgn="ctr" latinLnBrk="0" hangingPunct="1"/>
                      <a:endParaRPr lang="zh-CN" altLang="en-US" sz="10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marL="0" algn="ctr" defTabSz="914400" rtl="0" eaLnBrk="1" fontAlgn="ctr" latinLnBrk="0" hangingPunct="1"/>
                      <a:endParaRPr lang="zh-CN" altLang="en-US" sz="10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endParaRPr lang="zh-CN" altLang="en-US" dirty="0"/>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88000">
                <a:tc vMerge="1">
                  <a:txBody>
                    <a:bodyPr/>
                    <a:lstStyle/>
                    <a:p>
                      <a:pPr algn="ctr" fontAlgn="ctr"/>
                      <a:endParaRPr lang="zh-CN" altLang="en-US" sz="1100" b="1" i="0" u="none" strike="noStrike" dirty="0">
                        <a:solidFill>
                          <a:schemeClr val="bg1"/>
                        </a:solidFill>
                        <a:effectLst/>
                        <a:latin typeface="Impact" panose="020B0806030902050204" pitchFamily="34" charset="0"/>
                        <a:ea typeface="微软雅黑" panose="020B0503020204020204" pitchFamily="34" charset="-122"/>
                      </a:endParaRPr>
                    </a:p>
                  </a:txBody>
                  <a:tcPr marL="4338" marR="4338" marT="4338"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algn="ctr" defTabSz="914400" rtl="0" eaLnBrk="1" fontAlgn="ctr" latinLnBrk="0" hangingPunct="1"/>
                      <a:r>
                        <a:rPr lang="zh-CN" altLang="en-US" sz="1000" b="1" i="0" u="none" strike="noStrike" kern="1200" dirty="0">
                          <a:solidFill>
                            <a:srgbClr val="333333"/>
                          </a:solidFill>
                          <a:effectLst/>
                          <a:latin typeface="Impact" panose="020B0806030902050204" pitchFamily="34" charset="0"/>
                          <a:ea typeface="微软雅黑" panose="020B0503020204020204" pitchFamily="34" charset="-122"/>
                          <a:cs typeface="+mn-cs"/>
                        </a:rPr>
                        <a:t>汽车电子嵌入式模型开发技术</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l" defTabSz="914400" rtl="0" eaLnBrk="1" fontAlgn="ctr" latinLnBrk="0" hangingPunct="1">
                        <a:lnSpc>
                          <a:spcPct val="130000"/>
                        </a:lnSpc>
                      </a:pPr>
                      <a:r>
                        <a:rPr lang="zh-CN" altLang="en-US" sz="800" b="0" i="0" u="none" strike="noStrike" kern="120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汽车嵌入式模型驱动开发（</a:t>
                      </a:r>
                      <a:r>
                        <a:rPr lang="en-US" altLang="zh-CN" sz="800" b="0" i="0" u="none" strike="noStrike" kern="120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MDD</a:t>
                      </a:r>
                      <a:r>
                        <a:rPr lang="zh-CN" altLang="en-US" sz="800" b="0" i="0" u="none" strike="noStrike" kern="120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）应用技术</a:t>
                      </a:r>
                      <a:br>
                        <a:rPr lang="zh-CN" altLang="en-US" sz="800" b="0" i="0" u="none" strike="noStrike" kern="120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br>
                      <a:r>
                        <a:rPr lang="zh-CN" altLang="en-US" sz="800" b="0" i="0" u="none" strike="noStrike" kern="120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模型驱动开发的测试应用</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marL="0" algn="l" defTabSz="914400" rtl="0" eaLnBrk="1" fontAlgn="ctr" latinLnBrk="0" hangingPunct="1">
                        <a:lnSpc>
                          <a:spcPct val="130000"/>
                        </a:lnSpc>
                      </a:pP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解决</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MDD</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理论与实际嵌入式软件开发的衔接问题，能够应用于电控产品的</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MDD</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开发环境及测试模型在环技术（</a:t>
                      </a:r>
                      <a:r>
                        <a:rPr lang="en-US" altLang="zh-CN"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MIL</a:t>
                      </a:r>
                      <a:r>
                        <a:rPr lang="zh-CN" altLang="en-US" sz="8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marL="0" algn="ctr" defTabSz="914400" rtl="0" eaLnBrk="1" fontAlgn="ctr" latinLnBrk="0" hangingPunct="1"/>
                      <a:endParaRPr lang="zh-CN" altLang="en-US" sz="10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pPr marL="0" algn="ctr" defTabSz="914400" rtl="0" eaLnBrk="1" fontAlgn="ctr" latinLnBrk="0" hangingPunct="1"/>
                      <a:endParaRPr lang="zh-CN" altLang="en-US" sz="1000" b="0" i="0" u="none" strike="noStrike" kern="120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endParaRPr lang="zh-CN" altLang="en-US" dirty="0"/>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bl>
          </a:graphicData>
        </a:graphic>
      </p:graphicFrame>
    </p:spTree>
    <p:extLst>
      <p:ext uri="{BB962C8B-B14F-4D97-AF65-F5344CB8AC3E}">
        <p14:creationId xmlns:p14="http://schemas.microsoft.com/office/powerpoint/2010/main" val="2319216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8856" y="607369"/>
            <a:ext cx="4493538" cy="830997"/>
          </a:xfrm>
          <a:prstGeom prst="rect">
            <a:avLst/>
          </a:prstGeom>
        </p:spPr>
        <p:txBody>
          <a:bodyPr wrap="none">
            <a:spAutoFit/>
          </a:bodyPr>
          <a:lstStyle/>
          <a:p>
            <a:r>
              <a:rPr lang="zh-CN" altLang="en-US" sz="4800" b="1" dirty="0" smtClean="0">
                <a:solidFill>
                  <a:srgbClr val="C00000"/>
                </a:solidFill>
                <a:ea typeface="微软雅黑" panose="020B0503020204020204" pitchFamily="34" charset="-122"/>
                <a:cs typeface="宋体" panose="02010600030101010101" pitchFamily="2" charset="-122"/>
              </a:rPr>
              <a:t>人才合作：本硕</a:t>
            </a:r>
            <a:endParaRPr lang="zh-CN" altLang="en-US" sz="4800" b="1" dirty="0">
              <a:solidFill>
                <a:srgbClr val="C00000"/>
              </a:solidFill>
            </a:endParaRPr>
          </a:p>
        </p:txBody>
      </p:sp>
      <p:cxnSp>
        <p:nvCxnSpPr>
          <p:cNvPr id="3" name="直接连接符 2"/>
          <p:cNvCxnSpPr/>
          <p:nvPr/>
        </p:nvCxnSpPr>
        <p:spPr>
          <a:xfrm flipH="1">
            <a:off x="838309" y="1449388"/>
            <a:ext cx="11355278" cy="0"/>
          </a:xfrm>
          <a:prstGeom prst="line">
            <a:avLst/>
          </a:prstGeom>
          <a:ln w="28575">
            <a:solidFill>
              <a:srgbClr val="C3302E"/>
            </a:solidFill>
          </a:ln>
        </p:spPr>
        <p:style>
          <a:lnRef idx="1">
            <a:schemeClr val="accent1"/>
          </a:lnRef>
          <a:fillRef idx="0">
            <a:schemeClr val="accent1"/>
          </a:fillRef>
          <a:effectRef idx="0">
            <a:schemeClr val="accent1"/>
          </a:effectRef>
          <a:fontRef idx="minor">
            <a:schemeClr val="tx1"/>
          </a:fontRef>
        </p:style>
      </p:cxnSp>
      <p:graphicFrame>
        <p:nvGraphicFramePr>
          <p:cNvPr id="7" name="表格 6"/>
          <p:cNvGraphicFramePr>
            <a:graphicFrameLocks noGrp="1"/>
          </p:cNvGraphicFramePr>
          <p:nvPr>
            <p:extLst>
              <p:ext uri="{D42A27DB-BD31-4B8C-83A1-F6EECF244321}">
                <p14:modId xmlns:p14="http://schemas.microsoft.com/office/powerpoint/2010/main" val="3957840923"/>
              </p:ext>
            </p:extLst>
          </p:nvPr>
        </p:nvGraphicFramePr>
        <p:xfrm>
          <a:off x="988325" y="2121816"/>
          <a:ext cx="10800003" cy="4574837"/>
        </p:xfrm>
        <a:graphic>
          <a:graphicData uri="http://schemas.openxmlformats.org/drawingml/2006/table">
            <a:tbl>
              <a:tblPr/>
              <a:tblGrid>
                <a:gridCol w="1043675"/>
                <a:gridCol w="990600"/>
                <a:gridCol w="863600"/>
                <a:gridCol w="1041400"/>
                <a:gridCol w="584200"/>
                <a:gridCol w="869950"/>
                <a:gridCol w="833338"/>
                <a:gridCol w="1052612"/>
                <a:gridCol w="776684"/>
                <a:gridCol w="1179116"/>
                <a:gridCol w="650180"/>
                <a:gridCol w="914648"/>
              </a:tblGrid>
              <a:tr h="252000">
                <a:tc rowSpan="2">
                  <a:txBody>
                    <a:bodyPr/>
                    <a:lstStyle/>
                    <a:p>
                      <a:pPr algn="ctr" fontAlgn="ctr"/>
                      <a:r>
                        <a:rPr lang="zh-CN" altLang="en-US" sz="900" b="1" i="0" u="none" strike="noStrike" dirty="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需求部门</a:t>
                      </a:r>
                    </a:p>
                  </a:txBody>
                  <a:tcPr marL="5011" marR="5011" marT="50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C00000"/>
                    </a:solidFill>
                  </a:tcPr>
                </a:tc>
                <a:tc gridSpan="6">
                  <a:txBody>
                    <a:bodyPr/>
                    <a:lstStyle/>
                    <a:p>
                      <a:pPr algn="ctr" fontAlgn="ctr"/>
                      <a:r>
                        <a:rPr lang="zh-CN" altLang="en-US" sz="900" b="1" i="0" u="none" strike="noStrike">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本科生</a:t>
                      </a:r>
                    </a:p>
                  </a:txBody>
                  <a:tcPr marL="5011" marR="5011" marT="50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algn="ctr" fontAlgn="ctr"/>
                      <a:r>
                        <a:rPr lang="zh-CN" altLang="en-US" sz="900" b="1" i="0" u="none" strike="noStrike" dirty="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硕士生</a:t>
                      </a:r>
                    </a:p>
                  </a:txBody>
                  <a:tcPr marL="5011" marR="5011" marT="50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52000">
                <a:tc vMerge="1">
                  <a:txBody>
                    <a:bodyPr/>
                    <a:lstStyle/>
                    <a:p>
                      <a:endParaRPr lang="zh-CN" altLang="en-US"/>
                    </a:p>
                  </a:txBody>
                  <a:tcPr/>
                </a:tc>
                <a:tc>
                  <a:txBody>
                    <a:bodyPr/>
                    <a:lstStyle/>
                    <a:p>
                      <a:pPr algn="ctr" fontAlgn="ctr"/>
                      <a:r>
                        <a:rPr lang="zh-CN" altLang="en-US" sz="900" b="1" i="0" u="none" strike="noStrike">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需求岗位</a:t>
                      </a:r>
                    </a:p>
                  </a:txBody>
                  <a:tcPr marL="5011" marR="5011" marT="50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zh-CN" altLang="en-US" sz="900" b="1" i="0" u="none" strike="noStrike" dirty="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培养方向</a:t>
                      </a:r>
                    </a:p>
                  </a:txBody>
                  <a:tcPr marL="5011" marR="5011" marT="50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zh-CN" altLang="en-US" sz="900" b="1" i="0" u="none" strike="noStrike">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工作职责</a:t>
                      </a:r>
                    </a:p>
                  </a:txBody>
                  <a:tcPr marL="5011" marR="5011" marT="50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zh-CN" altLang="en-US" sz="900" b="1" i="0" u="none" strike="noStrike">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需求人数</a:t>
                      </a:r>
                    </a:p>
                  </a:txBody>
                  <a:tcPr marL="5011" marR="5011" marT="50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zh-CN" altLang="en-US" sz="900" b="1" i="0" u="none" strike="noStrike" dirty="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专</a:t>
                      </a:r>
                      <a:r>
                        <a:rPr lang="zh-CN" altLang="en-US" sz="900" b="1" i="0" u="none" strike="noStrike" dirty="0" smtClean="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业</a:t>
                      </a:r>
                      <a:r>
                        <a:rPr lang="en-US" altLang="zh-CN" sz="900" b="1" i="0" u="none" strike="noStrike" dirty="0" smtClean="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1</a:t>
                      </a:r>
                      <a:endParaRPr lang="en-US" altLang="zh-CN" sz="900" b="1" i="0" u="none" strike="noStrike" dirty="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endParaRPr>
                    </a:p>
                  </a:txBody>
                  <a:tcPr marL="5011" marR="5011" marT="50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zh-CN" altLang="en-US" sz="900" b="1" i="0" u="none" strike="noStrike" dirty="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专</a:t>
                      </a:r>
                      <a:r>
                        <a:rPr lang="zh-CN" altLang="en-US" sz="900" b="1" i="0" u="none" strike="noStrike" dirty="0" smtClean="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业</a:t>
                      </a:r>
                      <a:r>
                        <a:rPr lang="en-US" altLang="zh-CN" sz="900" b="1" i="0" u="none" strike="noStrike" dirty="0" smtClean="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2</a:t>
                      </a:r>
                      <a:endParaRPr lang="en-US" altLang="zh-CN" sz="900" b="1" i="0" u="none" strike="noStrike" dirty="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endParaRPr>
                    </a:p>
                  </a:txBody>
                  <a:tcPr marL="5011" marR="5011" marT="50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zh-CN" altLang="en-US" sz="900" b="1" i="0" u="none" strike="noStrike">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需求岗位</a:t>
                      </a:r>
                    </a:p>
                  </a:txBody>
                  <a:tcPr marL="5011" marR="5011" marT="50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zh-CN" altLang="en-US" sz="900" b="1" i="0" u="none" strike="noStrike">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培养方向</a:t>
                      </a:r>
                    </a:p>
                  </a:txBody>
                  <a:tcPr marL="5011" marR="5011" marT="50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zh-CN" altLang="en-US" sz="900" b="1" i="0" u="none" strike="noStrike" dirty="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工作职</a:t>
                      </a:r>
                      <a:r>
                        <a:rPr lang="zh-CN" altLang="en-US" sz="900" b="1" i="0" u="none" strike="noStrike" dirty="0" smtClean="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责</a:t>
                      </a:r>
                      <a:endParaRPr lang="zh-CN" altLang="en-US" sz="900" b="1" i="0" u="none" strike="noStrike" dirty="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endParaRPr>
                    </a:p>
                  </a:txBody>
                  <a:tcPr marL="5011" marR="5011" marT="50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zh-CN" altLang="en-US" sz="900" b="1" i="0" u="none" strike="noStrike" dirty="0" smtClean="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需</a:t>
                      </a:r>
                      <a:r>
                        <a:rPr lang="zh-CN" altLang="en-US" sz="900" b="1" i="0" u="none" strike="noStrike" dirty="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求人数</a:t>
                      </a:r>
                    </a:p>
                  </a:txBody>
                  <a:tcPr marL="5011" marR="5011" marT="50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zh-CN" altLang="en-US" sz="900" b="1" i="0" u="none" strike="noStrike" dirty="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专</a:t>
                      </a:r>
                      <a:r>
                        <a:rPr lang="zh-CN" altLang="en-US" sz="900" b="1" i="0" u="none" strike="noStrike" dirty="0" smtClean="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业</a:t>
                      </a:r>
                      <a:endParaRPr lang="zh-CN" altLang="en-US" sz="900" b="1" i="0" u="none" strike="noStrike" dirty="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endParaRPr>
                    </a:p>
                  </a:txBody>
                  <a:tcPr marL="5011" marR="5011" marT="50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C00000"/>
                    </a:solidFill>
                  </a:tcPr>
                </a:tc>
              </a:tr>
              <a:tr h="215020">
                <a:tc rowSpan="5">
                  <a:txBody>
                    <a:bodyPr/>
                    <a:lstStyle/>
                    <a:p>
                      <a:pPr algn="ctr" fontAlgn="ctr"/>
                      <a:r>
                        <a:rPr lang="zh-CN" altLang="en-US" sz="900" b="1" i="0" u="none" strike="noStrike" dirty="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前瞻与预研技术中心</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分析员</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竞品分析</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竞品分析</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1</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机械工程、车辆工程、自动化</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分析员</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竞品分析</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竞品分析</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1</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车辆工程、机械</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r>
              <a:tr h="320063">
                <a:tc vMerge="1">
                  <a:txBody>
                    <a:bodyPr/>
                    <a:lstStyle/>
                    <a:p>
                      <a:endParaRPr lang="zh-CN" altLang="en-US" dirty="0"/>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助理工程师</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汽车新技术开发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汽车新技术开发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8</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计算机、软件算法、电子信息工程</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助理工程师</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汽车新技术开发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汽车新技术开发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1</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计算机、软件算法、控制工程、电子信息工程、车辆工程、自动化</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r>
              <a:tr h="215020">
                <a:tc vMerge="1">
                  <a:txBody>
                    <a:bodyPr/>
                    <a:lstStyle/>
                    <a:p>
                      <a:endParaRPr lang="zh-CN" altLang="en-US" dirty="0"/>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助理工程师</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产学研合作</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产学研合作</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1</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电子信息工程、信息管理与信息</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8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r>
              <a:tr h="215020">
                <a:tc vMerge="1">
                  <a:txBody>
                    <a:bodyPr/>
                    <a:lstStyle/>
                    <a:p>
                      <a:endParaRPr lang="zh-CN" altLang="en-US" dirty="0"/>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减振器及控制开发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减振器开发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磁流变减振器硬件开发、控制器开发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2</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车辆</a:t>
                      </a:r>
                      <a:r>
                        <a:rPr lang="en-US" altLang="zh-CN"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a:t>
                      </a: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控制</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r>
              <a:tr h="194699">
                <a:tc vMerge="1">
                  <a:txBody>
                    <a:bodyPr/>
                    <a:lstStyle/>
                    <a:p>
                      <a:endParaRPr lang="zh-CN" altLang="en-US" dirty="0"/>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1</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材料工程师</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主管材料工程师</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新材料开发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1</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新材料开发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r>
              <a:tr h="320063">
                <a:tc>
                  <a:txBody>
                    <a:bodyPr/>
                    <a:lstStyle/>
                    <a:p>
                      <a:pPr algn="ctr" fontAlgn="ctr"/>
                      <a:r>
                        <a:rPr lang="zh-CN" altLang="en-US" sz="900" b="1" i="0" u="none" strike="noStrike" dirty="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智能车技术中心</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设计员</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智能驾驶开发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智能驾驶开发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5</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计算机、控制工程、电子信息工程</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车辆工程</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设计员</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智能驾驶开发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智能驾驶开发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5</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计算机、软件算法、控制工程、电子信息工程、自动化</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r>
              <a:tr h="194699">
                <a:tc rowSpan="3">
                  <a:txBody>
                    <a:bodyPr/>
                    <a:lstStyle/>
                    <a:p>
                      <a:pPr algn="ctr" fontAlgn="ctr"/>
                      <a:r>
                        <a:rPr lang="zh-CN" altLang="en-US" sz="900" b="1" i="0" u="none" strike="noStrike" dirty="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产品技术中</a:t>
                      </a:r>
                      <a:r>
                        <a:rPr lang="zh-CN" altLang="en-US" sz="900" b="1" i="0" u="none" strike="noStrike" dirty="0" smtClean="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心</a:t>
                      </a:r>
                      <a:endParaRPr lang="zh-CN" altLang="en-US" sz="900" b="1" i="0" u="none" strike="noStrike" dirty="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endParaRP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设计员</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传感器技术研究</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传感器技术研究</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2</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机电、自动化、电子信息</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r>
              <a:tr h="254161">
                <a:tc vMerge="1">
                  <a:txBody>
                    <a:bodyPr/>
                    <a:lstStyle/>
                    <a:p>
                      <a:pPr algn="ctr" fontAlgn="ctr"/>
                      <a:endParaRPr lang="zh-CN" altLang="en-US" sz="7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011" marR="5011" marT="5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设计员</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嵌入式硬件开发（</a:t>
                      </a:r>
                      <a:r>
                        <a:rPr 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EPS/ESP/CDC/AWD）</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嵌入式硬件开发（</a:t>
                      </a:r>
                      <a:r>
                        <a:rPr 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EPS/ESP/CDC/AWD）</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4</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机电、自动化、电子信息</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r>
              <a:tr h="254161">
                <a:tc vMerge="1">
                  <a:txBody>
                    <a:bodyPr/>
                    <a:lstStyle/>
                    <a:p>
                      <a:pPr algn="ctr" fontAlgn="ctr"/>
                      <a:endParaRPr lang="zh-CN" altLang="en-US" sz="7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011" marR="5011" marT="5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设计员</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单片机软件编程（</a:t>
                      </a:r>
                      <a:r>
                        <a:rPr 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EPS/ESP/CDC/AWD）</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单片机软件编程（</a:t>
                      </a:r>
                      <a:r>
                        <a:rPr 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EPS/ESP/CDC/AWD）</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4</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机电、自动化、电子信息</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　</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r>
              <a:tr h="275044">
                <a:tc rowSpan="2">
                  <a:txBody>
                    <a:bodyPr/>
                    <a:lstStyle/>
                    <a:p>
                      <a:pPr algn="ctr" fontAlgn="ctr"/>
                      <a:r>
                        <a:rPr lang="zh-CN" altLang="en-US" sz="900" b="1" i="0" u="none" strike="noStrike" dirty="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试验和整车工程中心</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性能开发工程师</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新能源车能源管理方向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能耗</a:t>
                      </a:r>
                      <a:r>
                        <a:rPr lang="en-US" altLang="zh-CN"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a:t>
                      </a: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续航</a:t>
                      </a:r>
                      <a:r>
                        <a:rPr lang="en-US" altLang="zh-CN"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a:t>
                      </a: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电耗开发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3</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车辆工程</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热能与动力性工程</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性能开发工程师</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新能源车能源管理</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能耗</a:t>
                      </a:r>
                      <a:r>
                        <a:rPr lang="en-US" altLang="zh-CN"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a:t>
                      </a: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续航</a:t>
                      </a:r>
                      <a:r>
                        <a:rPr lang="en-US" altLang="zh-CN"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a:t>
                      </a: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电耗开发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2</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车辆工程</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r>
              <a:tr h="275044">
                <a:tc vMerge="1">
                  <a:txBody>
                    <a:bodyPr/>
                    <a:lstStyle/>
                    <a:p>
                      <a:pPr algn="ctr" fontAlgn="ctr"/>
                      <a:endParaRPr lang="zh-CN" altLang="en-US" sz="7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011" marR="5011" marT="5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性能开发工程师</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新能源车热管理开发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电池热管理</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2</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车辆工程</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热能与动力性工程</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性能开发工程师</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新能源车热管理</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能耗</a:t>
                      </a:r>
                      <a:r>
                        <a:rPr lang="en-US" altLang="zh-CN"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a:t>
                      </a: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续航</a:t>
                      </a:r>
                      <a:r>
                        <a:rPr lang="en-US" altLang="zh-CN"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a:t>
                      </a: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电耗开发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1</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制冷、电池</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r>
              <a:tr h="425106">
                <a:tc rowSpan="2">
                  <a:txBody>
                    <a:bodyPr/>
                    <a:lstStyle/>
                    <a:p>
                      <a:pPr algn="ctr" fontAlgn="ctr"/>
                      <a:r>
                        <a:rPr lang="zh-CN" altLang="en-US" sz="900" b="1" i="0" u="none" strike="noStrike" dirty="0" smtClean="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rPr>
                        <a:t>新能源公司</a:t>
                      </a:r>
                      <a:endParaRPr lang="zh-CN" altLang="en-US" sz="900" b="1" i="0" u="none" strike="noStrike" dirty="0">
                        <a:solidFill>
                          <a:schemeClr val="bg1"/>
                        </a:solidFill>
                        <a:effectLst/>
                        <a:latin typeface="Impact" panose="020B0806030902050204" pitchFamily="34" charset="0"/>
                        <a:ea typeface="微软雅黑" panose="020B0503020204020204" pitchFamily="34" charset="-122"/>
                        <a:cs typeface="Times New Roman" panose="02020603050405020304" pitchFamily="18" charset="0"/>
                      </a:endParaRP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软件测试工程师</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软件自动化测试</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开展</a:t>
                      </a:r>
                      <a:r>
                        <a:rPr lang="en-US" altLang="zh-CN" sz="700" b="0" i="0" u="none" strike="noStrike" dirty="0" err="1">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maltab</a:t>
                      </a: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模型</a:t>
                      </a:r>
                      <a:r>
                        <a:rPr lang="en-US" altLang="zh-CN"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SIL</a:t>
                      </a: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a:t>
                      </a:r>
                      <a:r>
                        <a:rPr lang="en-US" altLang="zh-CN"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MIL</a:t>
                      </a: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测试相关工作</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1</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软件技术</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电子工程</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算法开发工程师</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BMS</a:t>
                      </a: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算法开发</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1</a:t>
                      </a: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、将算法思路进行详细描述，用于软件模块开发</a:t>
                      </a:r>
                      <a:b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br>
                      <a:r>
                        <a:rPr lang="en-US" altLang="zh-CN"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2</a:t>
                      </a: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、将算法通过</a:t>
                      </a:r>
                      <a:r>
                        <a:rPr lang="en-US" altLang="zh-CN"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MATLAB</a:t>
                      </a: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进行建模、仿真、生成嵌入式代码</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2</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控制工程</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r>
              <a:tr h="530148">
                <a:tc vMerge="1">
                  <a:txBody>
                    <a:bodyPr/>
                    <a:lstStyle/>
                    <a:p>
                      <a:pPr algn="ctr" fontAlgn="ctr"/>
                      <a:endParaRPr lang="zh-CN" altLang="en-US" sz="7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软件集成工程师</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底层软件开发工程师</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MATLAB</a:t>
                      </a: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模型生成的</a:t>
                      </a:r>
                      <a:r>
                        <a:rPr lang="en-US" altLang="zh-CN"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C</a:t>
                      </a: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代码集成及调试</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1</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电子工程</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自动化</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应用层开发工程师</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大数据分析</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1</a:t>
                      </a: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、编写脚本，对从整车上获取的数据进行清洗，获取电芯相关特征数据</a:t>
                      </a:r>
                      <a:b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br>
                      <a:r>
                        <a:rPr lang="en-US" altLang="zh-CN"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2</a:t>
                      </a: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、对特征数据的有效性进行验证并编写相关过程文档</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2</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rPr>
                        <a:t>计算机科学与技术</a:t>
                      </a: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r>
              <a:tr h="324000">
                <a:tc gridSpan="4">
                  <a:txBody>
                    <a:bodyPr/>
                    <a:lstStyle/>
                    <a:p>
                      <a:pPr algn="ctr" fontAlgn="ctr"/>
                      <a:r>
                        <a:rPr lang="zh-CN" altLang="en-US" sz="900" b="1" i="0" u="none" strike="noStrike" dirty="0" smtClean="0">
                          <a:solidFill>
                            <a:schemeClr val="tx1"/>
                          </a:solidFill>
                          <a:effectLst/>
                          <a:latin typeface="Impact" panose="020B0806030902050204" pitchFamily="34" charset="0"/>
                          <a:ea typeface="微软雅黑" panose="020B0503020204020204" pitchFamily="34" charset="-122"/>
                          <a:cs typeface="Times New Roman" panose="02020603050405020304" pitchFamily="18" charset="0"/>
                        </a:rPr>
                        <a:t>合计</a:t>
                      </a:r>
                      <a:endParaRPr lang="zh-CN" altLang="en-US" sz="900" b="1" i="0" u="none" strike="noStrike" dirty="0">
                        <a:solidFill>
                          <a:schemeClr val="tx1"/>
                        </a:solidFill>
                        <a:effectLst/>
                        <a:latin typeface="Impact" panose="020B0806030902050204" pitchFamily="34" charset="0"/>
                        <a:ea typeface="微软雅黑" panose="020B0503020204020204" pitchFamily="34" charset="-122"/>
                        <a:cs typeface="Times New Roman" panose="02020603050405020304" pitchFamily="18" charset="0"/>
                      </a:endParaRP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hMerge="1">
                  <a:txBody>
                    <a:bodyPr/>
                    <a:lstStyle/>
                    <a:p>
                      <a:pPr algn="ctr" fontAlgn="ctr"/>
                      <a:endParaRPr lang="zh-CN" altLang="en-US" sz="900" b="1"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endParaRP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fontAlgn="ctr"/>
                      <a:endPar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endParaRP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hMerge="1">
                  <a:txBody>
                    <a:bodyPr/>
                    <a:lstStyle/>
                    <a:p>
                      <a:pPr algn="ctr" fontAlgn="ctr"/>
                      <a:endPar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endParaRP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gridSpan="3">
                  <a:txBody>
                    <a:bodyPr/>
                    <a:lstStyle/>
                    <a:p>
                      <a:pPr algn="ctr" fontAlgn="ctr"/>
                      <a:r>
                        <a:rPr lang="en-US" altLang="zh-CN" sz="800" b="0" i="0" u="none" strike="noStrike" dirty="0" smtClean="0">
                          <a:solidFill>
                            <a:schemeClr val="tx1"/>
                          </a:solidFill>
                          <a:effectLst/>
                          <a:latin typeface="Impact" panose="020B0806030902050204" pitchFamily="34" charset="0"/>
                          <a:ea typeface="微软雅黑" panose="020B0503020204020204" pitchFamily="34" charset="-122"/>
                          <a:cs typeface="Times New Roman" panose="02020603050405020304" pitchFamily="18" charset="0"/>
                        </a:rPr>
                        <a:t>33</a:t>
                      </a:r>
                      <a:endParaRPr lang="en-US" altLang="zh-CN" sz="800" b="0" i="0" u="none" strike="noStrike" dirty="0">
                        <a:solidFill>
                          <a:schemeClr val="tx1"/>
                        </a:solidFill>
                        <a:effectLst/>
                        <a:latin typeface="Impact" panose="020B0806030902050204" pitchFamily="34" charset="0"/>
                        <a:ea typeface="微软雅黑" panose="020B0503020204020204" pitchFamily="34" charset="-122"/>
                        <a:cs typeface="Times New Roman" panose="02020603050405020304" pitchFamily="18" charset="0"/>
                      </a:endParaRP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hMerge="1">
                  <a:txBody>
                    <a:bodyPr/>
                    <a:lstStyle/>
                    <a:p>
                      <a:pPr algn="ctr" fontAlgn="ctr"/>
                      <a:endPar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endParaRP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hMerge="1">
                  <a:txBody>
                    <a:bodyPr/>
                    <a:lstStyle/>
                    <a:p>
                      <a:pPr algn="ctr" fontAlgn="ctr"/>
                      <a:endPar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endParaRP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a:txBody>
                    <a:bodyPr/>
                    <a:lstStyle/>
                    <a:p>
                      <a:pPr algn="ctr" fontAlgn="ctr"/>
                      <a:r>
                        <a:rPr lang="zh-CN" altLang="en-US" sz="900" b="1" i="0" u="none" strike="noStrike" dirty="0" smtClean="0">
                          <a:solidFill>
                            <a:schemeClr val="tx1"/>
                          </a:solidFill>
                          <a:effectLst/>
                          <a:latin typeface="Impact" panose="020B0806030902050204" pitchFamily="34" charset="0"/>
                          <a:ea typeface="微软雅黑" panose="020B0503020204020204" pitchFamily="34" charset="-122"/>
                          <a:cs typeface="Times New Roman" panose="02020603050405020304" pitchFamily="18" charset="0"/>
                        </a:rPr>
                        <a:t>合计</a:t>
                      </a:r>
                      <a:endParaRPr lang="zh-CN" altLang="en-US" sz="900" b="1" i="0" u="none" strike="noStrike" dirty="0">
                        <a:solidFill>
                          <a:schemeClr val="tx1"/>
                        </a:solidFill>
                        <a:effectLst/>
                        <a:latin typeface="Impact" panose="020B0806030902050204" pitchFamily="34" charset="0"/>
                        <a:ea typeface="微软雅黑" panose="020B0503020204020204" pitchFamily="34" charset="-122"/>
                        <a:cs typeface="Times New Roman" panose="02020603050405020304" pitchFamily="18" charset="0"/>
                      </a:endParaRP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gridSpan="4">
                  <a:txBody>
                    <a:bodyPr/>
                    <a:lstStyle/>
                    <a:p>
                      <a:pPr algn="ctr" fontAlgn="ctr"/>
                      <a:r>
                        <a:rPr lang="en-US" altLang="zh-CN" sz="700" b="0" i="0" u="none" strike="noStrike" dirty="0" smtClean="0">
                          <a:solidFill>
                            <a:schemeClr val="tx1"/>
                          </a:solidFill>
                          <a:effectLst/>
                          <a:latin typeface="Impact" panose="020B0806030902050204" pitchFamily="34" charset="0"/>
                          <a:ea typeface="微软雅黑" panose="020B0503020204020204" pitchFamily="34" charset="-122"/>
                          <a:cs typeface="Times New Roman" panose="02020603050405020304" pitchFamily="18" charset="0"/>
                        </a:rPr>
                        <a:t>17</a:t>
                      </a:r>
                      <a:endParaRPr lang="zh-CN" altLang="en-US" sz="700" b="0" i="0" u="none" strike="noStrike" dirty="0">
                        <a:solidFill>
                          <a:schemeClr val="tx1"/>
                        </a:solidFill>
                        <a:effectLst/>
                        <a:latin typeface="Impact" panose="020B0806030902050204" pitchFamily="34" charset="0"/>
                        <a:ea typeface="微软雅黑" panose="020B0503020204020204" pitchFamily="34" charset="-122"/>
                        <a:cs typeface="Times New Roman" panose="02020603050405020304" pitchFamily="18" charset="0"/>
                      </a:endParaRP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hMerge="1">
                  <a:txBody>
                    <a:bodyPr/>
                    <a:lstStyle/>
                    <a:p>
                      <a:pPr algn="ctr" fontAlgn="ctr"/>
                      <a:endPar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endParaRP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hMerge="1">
                  <a:txBody>
                    <a:bodyPr/>
                    <a:lstStyle/>
                    <a:p>
                      <a:pPr algn="ctr" fontAlgn="ctr"/>
                      <a:endParaRPr lang="en-US" altLang="zh-CN" sz="8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endParaRP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c hMerge="1">
                  <a:txBody>
                    <a:bodyPr/>
                    <a:lstStyle/>
                    <a:p>
                      <a:pPr algn="ctr" fontAlgn="ctr"/>
                      <a:endParaRPr lang="zh-CN" altLang="en-US" sz="700" b="0" i="0" u="none" strike="noStrike" dirty="0">
                        <a:solidFill>
                          <a:srgbClr val="000000"/>
                        </a:solidFill>
                        <a:effectLst/>
                        <a:latin typeface="Impact" panose="020B0806030902050204" pitchFamily="34" charset="0"/>
                        <a:ea typeface="微软雅黑" panose="020B0503020204020204" pitchFamily="34" charset="-122"/>
                        <a:cs typeface="Times New Roman" panose="02020603050405020304" pitchFamily="18" charset="0"/>
                      </a:endParaRPr>
                    </a:p>
                  </a:txBody>
                  <a:tcPr marL="5011" marR="5011" marT="501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F8F8"/>
                    </a:solidFill>
                  </a:tcPr>
                </a:tc>
              </a:tr>
            </a:tbl>
          </a:graphicData>
        </a:graphic>
      </p:graphicFrame>
      <p:sp>
        <p:nvSpPr>
          <p:cNvPr id="5" name="文本框 4"/>
          <p:cNvSpPr txBox="1"/>
          <p:nvPr/>
        </p:nvSpPr>
        <p:spPr>
          <a:xfrm>
            <a:off x="863708" y="1501355"/>
            <a:ext cx="11506091" cy="461665"/>
          </a:xfrm>
          <a:prstGeom prst="rect">
            <a:avLst/>
          </a:prstGeom>
          <a:noFill/>
        </p:spPr>
        <p:txBody>
          <a:bodyPr wrap="square" rtlCol="0">
            <a:spAutoFit/>
          </a:bodyPr>
          <a:lstStyle/>
          <a:p>
            <a:r>
              <a:rPr lang="zh-CN" altLang="en-US" dirty="0" smtClean="0">
                <a:latin typeface="Impact" panose="020B0806030902050204" pitchFamily="34" charset="0"/>
                <a:ea typeface="微软雅黑" panose="020B0503020204020204" pitchFamily="34" charset="-122"/>
              </a:rPr>
              <a:t>研发本科与硕士研究生招聘岗位需求共</a:t>
            </a:r>
            <a:r>
              <a:rPr lang="en-US" altLang="zh-CN" sz="2400" dirty="0" smtClean="0">
                <a:latin typeface="Impact" panose="020B0806030902050204" pitchFamily="34" charset="0"/>
                <a:ea typeface="微软雅黑" panose="020B0503020204020204" pitchFamily="34" charset="-122"/>
              </a:rPr>
              <a:t>50</a:t>
            </a:r>
            <a:r>
              <a:rPr lang="zh-CN" altLang="en-US" dirty="0" smtClean="0">
                <a:latin typeface="Impact" panose="020B0806030902050204" pitchFamily="34" charset="0"/>
                <a:ea typeface="微软雅黑" panose="020B0503020204020204" pitchFamily="34" charset="-122"/>
              </a:rPr>
              <a:t>人，主要涉及</a:t>
            </a:r>
            <a:r>
              <a:rPr lang="zh-CN" altLang="en-US" b="1" dirty="0" smtClean="0">
                <a:latin typeface="Impact" panose="020B0806030902050204" pitchFamily="34" charset="0"/>
                <a:ea typeface="微软雅黑" panose="020B0503020204020204" pitchFamily="34" charset="-122"/>
              </a:rPr>
              <a:t>计算机、电子信息、新材料、自动化</a:t>
            </a:r>
            <a:r>
              <a:rPr lang="zh-CN" altLang="en-US" dirty="0" smtClean="0">
                <a:latin typeface="Impact" panose="020B0806030902050204" pitchFamily="34" charset="0"/>
                <a:ea typeface="微软雅黑" panose="020B0503020204020204" pitchFamily="34" charset="-122"/>
              </a:rPr>
              <a:t>等专业方向。</a:t>
            </a:r>
            <a:endParaRPr lang="zh-CN" altLang="en-US" dirty="0">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3099664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8856" y="607369"/>
            <a:ext cx="5109091" cy="830997"/>
          </a:xfrm>
          <a:prstGeom prst="rect">
            <a:avLst/>
          </a:prstGeom>
        </p:spPr>
        <p:txBody>
          <a:bodyPr wrap="none">
            <a:spAutoFit/>
          </a:bodyPr>
          <a:lstStyle/>
          <a:p>
            <a:r>
              <a:rPr lang="zh-CN" altLang="en-US" sz="4800" b="1" dirty="0" smtClean="0">
                <a:solidFill>
                  <a:srgbClr val="C00000"/>
                </a:solidFill>
                <a:ea typeface="微软雅黑" panose="020B0503020204020204" pitchFamily="34" charset="-122"/>
                <a:cs typeface="宋体" panose="02010600030101010101" pitchFamily="2" charset="-122"/>
              </a:rPr>
              <a:t>人才合作：博士后</a:t>
            </a:r>
            <a:endParaRPr lang="zh-CN" altLang="en-US" sz="4800" b="1" dirty="0">
              <a:solidFill>
                <a:srgbClr val="C00000"/>
              </a:solidFill>
            </a:endParaRPr>
          </a:p>
        </p:txBody>
      </p:sp>
      <p:cxnSp>
        <p:nvCxnSpPr>
          <p:cNvPr id="3" name="直接连接符 2"/>
          <p:cNvCxnSpPr/>
          <p:nvPr/>
        </p:nvCxnSpPr>
        <p:spPr>
          <a:xfrm flipH="1">
            <a:off x="838309" y="1449388"/>
            <a:ext cx="11355278" cy="0"/>
          </a:xfrm>
          <a:prstGeom prst="line">
            <a:avLst/>
          </a:prstGeom>
          <a:ln w="28575">
            <a:solidFill>
              <a:srgbClr val="C3302E"/>
            </a:solidFill>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a:graphicFrameLocks noGrp="1"/>
          </p:cNvGraphicFramePr>
          <p:nvPr>
            <p:extLst>
              <p:ext uri="{D42A27DB-BD31-4B8C-83A1-F6EECF244321}">
                <p14:modId xmlns:p14="http://schemas.microsoft.com/office/powerpoint/2010/main" val="3089811321"/>
              </p:ext>
            </p:extLst>
          </p:nvPr>
        </p:nvGraphicFramePr>
        <p:xfrm>
          <a:off x="1017010" y="2044699"/>
          <a:ext cx="10800001" cy="4804523"/>
        </p:xfrm>
        <a:graphic>
          <a:graphicData uri="http://schemas.openxmlformats.org/drawingml/2006/table">
            <a:tbl>
              <a:tblPr/>
              <a:tblGrid>
                <a:gridCol w="1992890"/>
                <a:gridCol w="2514600"/>
                <a:gridCol w="4283208"/>
                <a:gridCol w="1335129"/>
                <a:gridCol w="674174"/>
              </a:tblGrid>
              <a:tr h="348395">
                <a:tc>
                  <a:txBody>
                    <a:bodyPr/>
                    <a:lstStyle/>
                    <a:p>
                      <a:pPr algn="ctr" fontAlgn="ctr"/>
                      <a:r>
                        <a:rPr lang="zh-CN" altLang="en-US" sz="1100" b="1" i="0" u="none" strike="noStrike" dirty="0">
                          <a:solidFill>
                            <a:srgbClr val="F8F8F8"/>
                          </a:solidFill>
                          <a:effectLst/>
                          <a:latin typeface="微软雅黑" panose="020B0503020204020204" pitchFamily="34" charset="-122"/>
                          <a:ea typeface="微软雅黑" panose="020B0503020204020204" pitchFamily="34" charset="-122"/>
                        </a:rPr>
                        <a:t> 研究项目</a:t>
                      </a:r>
                      <a:r>
                        <a:rPr lang="en-US" altLang="zh-CN" sz="1100" b="1" i="0" u="none" strike="noStrike" dirty="0">
                          <a:solidFill>
                            <a:srgbClr val="F8F8F8"/>
                          </a:solidFill>
                          <a:effectLst/>
                          <a:latin typeface="微软雅黑" panose="020B0503020204020204" pitchFamily="34" charset="-122"/>
                          <a:ea typeface="微软雅黑" panose="020B0503020204020204" pitchFamily="34" charset="-122"/>
                        </a:rPr>
                        <a:t>/</a:t>
                      </a:r>
                      <a:r>
                        <a:rPr lang="zh-CN" altLang="en-US" sz="1100" b="1" i="0" u="none" strike="noStrike" dirty="0">
                          <a:solidFill>
                            <a:srgbClr val="F8F8F8"/>
                          </a:solidFill>
                          <a:effectLst/>
                          <a:latin typeface="微软雅黑" panose="020B0503020204020204" pitchFamily="34" charset="-122"/>
                          <a:ea typeface="微软雅黑" panose="020B0503020204020204" pitchFamily="34" charset="-122"/>
                        </a:rPr>
                        <a:t>课题名称</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a:solidFill>
                            <a:srgbClr val="F8F8F8"/>
                          </a:solidFill>
                          <a:effectLst/>
                          <a:latin typeface="微软雅黑" panose="020B0503020204020204" pitchFamily="34" charset="-122"/>
                          <a:ea typeface="微软雅黑" panose="020B0503020204020204" pitchFamily="34" charset="-122"/>
                        </a:rPr>
                        <a:t>专业领域</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dirty="0" smtClean="0">
                          <a:solidFill>
                            <a:srgbClr val="F8F8F8"/>
                          </a:solidFill>
                          <a:effectLst/>
                          <a:latin typeface="微软雅黑" panose="020B0503020204020204" pitchFamily="34" charset="-122"/>
                          <a:ea typeface="微软雅黑" panose="020B0503020204020204" pitchFamily="34" charset="-122"/>
                        </a:rPr>
                        <a:t>工</a:t>
                      </a:r>
                      <a:r>
                        <a:rPr lang="zh-CN" altLang="en-US" sz="1100" b="1" i="0" u="none" strike="noStrike" dirty="0">
                          <a:solidFill>
                            <a:srgbClr val="F8F8F8"/>
                          </a:solidFill>
                          <a:effectLst/>
                          <a:latin typeface="微软雅黑" panose="020B0503020204020204" pitchFamily="34" charset="-122"/>
                          <a:ea typeface="微软雅黑" panose="020B0503020204020204" pitchFamily="34" charset="-122"/>
                        </a:rPr>
                        <a:t>作职责</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a:solidFill>
                            <a:srgbClr val="F8F8F8"/>
                          </a:solidFill>
                          <a:effectLst/>
                          <a:latin typeface="微软雅黑" panose="020B0503020204020204" pitchFamily="34" charset="-122"/>
                          <a:ea typeface="微软雅黑" panose="020B0503020204020204" pitchFamily="34" charset="-122"/>
                        </a:rPr>
                        <a:t>其他要求</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zh-CN" altLang="en-US" sz="1100" b="1" i="0" u="none" strike="noStrike" dirty="0">
                          <a:solidFill>
                            <a:srgbClr val="F8F8F8"/>
                          </a:solidFill>
                          <a:effectLst/>
                          <a:latin typeface="微软雅黑" panose="020B0503020204020204" pitchFamily="34" charset="-122"/>
                          <a:ea typeface="微软雅黑" panose="020B0503020204020204" pitchFamily="34" charset="-122"/>
                        </a:rPr>
                        <a:t>需求人数</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r>
              <a:tr h="230536">
                <a:tc rowSpan="3">
                  <a:txBody>
                    <a:bodyPr/>
                    <a:lstStyle/>
                    <a:p>
                      <a:pPr algn="ctr" fontAlgn="ctr"/>
                      <a:r>
                        <a:rPr lang="zh-CN" altLang="en-US" sz="1050" b="0" i="0" u="none" strike="noStrike" dirty="0">
                          <a:solidFill>
                            <a:schemeClr val="bg1"/>
                          </a:solidFill>
                          <a:effectLst/>
                          <a:latin typeface="Impact" panose="020B0806030902050204" pitchFamily="34" charset="0"/>
                          <a:ea typeface="微软雅黑" panose="020B0503020204020204" pitchFamily="34" charset="-122"/>
                        </a:rPr>
                        <a:t>整车</a:t>
                      </a:r>
                      <a:r>
                        <a:rPr lang="en-US" altLang="zh-CN" sz="1050" b="0" i="0" u="none" strike="noStrike" dirty="0">
                          <a:solidFill>
                            <a:schemeClr val="bg1"/>
                          </a:solidFill>
                          <a:effectLst/>
                          <a:latin typeface="Impact" panose="020B0806030902050204" pitchFamily="34" charset="0"/>
                          <a:ea typeface="微软雅黑" panose="020B0503020204020204" pitchFamily="34" charset="-122"/>
                        </a:rPr>
                        <a:t>CFD</a:t>
                      </a:r>
                      <a:r>
                        <a:rPr lang="zh-CN" altLang="en-US" sz="1050" b="0" i="0" u="none" strike="noStrike" dirty="0">
                          <a:solidFill>
                            <a:schemeClr val="bg1"/>
                          </a:solidFill>
                          <a:effectLst/>
                          <a:latin typeface="Impact" panose="020B0806030902050204" pitchFamily="34" charset="0"/>
                          <a:ea typeface="微软雅黑" panose="020B0503020204020204" pitchFamily="34" charset="-122"/>
                        </a:rPr>
                        <a:t>仿真技术研究</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rowSpan="3">
                  <a:txBody>
                    <a:bodyPr/>
                    <a:lstStyle/>
                    <a:p>
                      <a:pPr algn="ctr" fontAlgn="ctr"/>
                      <a:r>
                        <a:rPr lang="zh-CN" altLang="en-US" sz="800" b="0" i="0" u="none" strike="noStrike">
                          <a:solidFill>
                            <a:srgbClr val="333333"/>
                          </a:solidFill>
                          <a:effectLst/>
                          <a:latin typeface="微软雅黑" panose="020B0503020204020204" pitchFamily="34" charset="-122"/>
                          <a:ea typeface="微软雅黑" panose="020B0503020204020204" pitchFamily="34" charset="-122"/>
                        </a:rPr>
                        <a:t>整车空气动力学及热管理领域</a:t>
                      </a:r>
                      <a:endParaRPr lang="zh-CN" altLang="en-US" sz="800" b="0" i="0" u="none" strike="noStrike">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r>
                        <a:rPr lang="en-US" altLang="zh-CN" sz="800" b="0" i="0" u="none" strike="noStrike" dirty="0">
                          <a:solidFill>
                            <a:srgbClr val="333333"/>
                          </a:solidFill>
                          <a:effectLst/>
                          <a:latin typeface="Impact" panose="020B0806030902050204" pitchFamily="34" charset="0"/>
                          <a:ea typeface="宋体" panose="02010600030101010101" pitchFamily="2" charset="-122"/>
                        </a:rPr>
                        <a:t>(1) </a:t>
                      </a: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网格分布</a:t>
                      </a:r>
                      <a:r>
                        <a:rPr lang="en-US" altLang="zh-CN" sz="800" b="0" i="0" u="none" strike="noStrike" dirty="0">
                          <a:solidFill>
                            <a:srgbClr val="333333"/>
                          </a:solidFill>
                          <a:effectLst/>
                          <a:latin typeface="Impact" panose="020B0806030902050204" pitchFamily="34" charset="0"/>
                          <a:ea typeface="宋体" panose="02010600030101010101" pitchFamily="2" charset="-122"/>
                        </a:rPr>
                        <a:t>,</a:t>
                      </a: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计算方法及精度、稳定性，湍流模型等研究</a:t>
                      </a:r>
                      <a:endParaRPr lang="zh-CN" altLang="en-US" sz="800" b="0" i="0" u="none" strike="noStrike" dirty="0">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3">
                  <a:txBody>
                    <a:bodyPr/>
                    <a:lstStyle/>
                    <a:p>
                      <a:pPr algn="ctr" fontAlgn="ctr"/>
                      <a:r>
                        <a:rPr lang="zh-CN" altLang="en-US"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有风洞试验经验更优先</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3">
                  <a:txBody>
                    <a:bodyPr/>
                    <a:lstStyle/>
                    <a:p>
                      <a:pPr algn="ctr" fontAlgn="ctr"/>
                      <a:r>
                        <a:rPr lang="en-US" altLang="zh-CN" sz="800" b="0" i="0" u="none" strike="noStrike">
                          <a:solidFill>
                            <a:srgbClr val="333333"/>
                          </a:solidFill>
                          <a:effectLst/>
                          <a:latin typeface="Impact" panose="020B0806030902050204" pitchFamily="34" charset="0"/>
                          <a:ea typeface="宋体" panose="02010600030101010101" pitchFamily="2" charset="-122"/>
                        </a:rPr>
                        <a:t>1</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30536">
                <a:tc vMerge="1">
                  <a:txBody>
                    <a:bodyPr/>
                    <a:lstStyle/>
                    <a:p>
                      <a:endParaRPr lang="zh-CN" altLang="en-US"/>
                    </a:p>
                  </a:txBody>
                  <a:tcPr/>
                </a:tc>
                <a:tc vMerge="1">
                  <a:txBody>
                    <a:bodyPr/>
                    <a:lstStyle/>
                    <a:p>
                      <a:endParaRPr lang="zh-CN" altLang="en-US"/>
                    </a:p>
                  </a:txBody>
                  <a:tcPr/>
                </a:tc>
                <a:tc>
                  <a:txBody>
                    <a:bodyPr/>
                    <a:lstStyle/>
                    <a:p>
                      <a:pPr algn="l" fontAlgn="ctr"/>
                      <a:r>
                        <a:rPr lang="en-US" altLang="zh-CN" sz="800" b="0" i="0" u="none" strike="noStrike" dirty="0">
                          <a:solidFill>
                            <a:srgbClr val="333333"/>
                          </a:solidFill>
                          <a:effectLst/>
                          <a:latin typeface="Impact" panose="020B0806030902050204" pitchFamily="34" charset="0"/>
                          <a:ea typeface="宋体" panose="02010600030101010101" pitchFamily="2" charset="-122"/>
                        </a:rPr>
                        <a:t>(2) </a:t>
                      </a: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研究</a:t>
                      </a:r>
                      <a:r>
                        <a:rPr lang="en-US" altLang="zh-CN" sz="800" b="0" i="0" u="none" strike="noStrike" dirty="0">
                          <a:solidFill>
                            <a:srgbClr val="333333"/>
                          </a:solidFill>
                          <a:effectLst/>
                          <a:latin typeface="Impact" panose="020B0806030902050204" pitchFamily="34" charset="0"/>
                          <a:ea typeface="宋体" panose="02010600030101010101" pitchFamily="2" charset="-122"/>
                        </a:rPr>
                        <a:t>CFD</a:t>
                      </a: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商业软件</a:t>
                      </a:r>
                      <a:r>
                        <a:rPr lang="en-US" altLang="zh-CN" sz="800" b="0" i="0" u="none" strike="noStrike" dirty="0">
                          <a:solidFill>
                            <a:srgbClr val="333333"/>
                          </a:solidFill>
                          <a:effectLst/>
                          <a:latin typeface="Impact" panose="020B0806030902050204" pitchFamily="34" charset="0"/>
                          <a:ea typeface="宋体" panose="02010600030101010101" pitchFamily="2" charset="-122"/>
                        </a:rPr>
                        <a:t>(CD-</a:t>
                      </a:r>
                      <a:r>
                        <a:rPr lang="en-US" altLang="zh-CN" sz="800" b="0" i="0" u="none" strike="noStrike" dirty="0" err="1">
                          <a:solidFill>
                            <a:srgbClr val="333333"/>
                          </a:solidFill>
                          <a:effectLst/>
                          <a:latin typeface="Impact" panose="020B0806030902050204" pitchFamily="34" charset="0"/>
                          <a:ea typeface="宋体" panose="02010600030101010101" pitchFamily="2" charset="-122"/>
                        </a:rPr>
                        <a:t>adapco</a:t>
                      </a:r>
                      <a:r>
                        <a:rPr lang="en-US" altLang="zh-CN" sz="800" b="0" i="0" u="none" strike="noStrike" dirty="0">
                          <a:solidFill>
                            <a:srgbClr val="333333"/>
                          </a:solidFill>
                          <a:effectLst/>
                          <a:latin typeface="Impact" panose="020B0806030902050204" pitchFamily="34" charset="0"/>
                          <a:ea typeface="宋体" panose="02010600030101010101" pitchFamily="2" charset="-122"/>
                        </a:rPr>
                        <a:t> CCM+)</a:t>
                      </a: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及</a:t>
                      </a:r>
                      <a:r>
                        <a:rPr lang="en-US" altLang="zh-CN" sz="800" b="0" i="0" u="none" strike="noStrike" dirty="0">
                          <a:solidFill>
                            <a:srgbClr val="333333"/>
                          </a:solidFill>
                          <a:effectLst/>
                          <a:latin typeface="Impact" panose="020B0806030902050204" pitchFamily="34" charset="0"/>
                          <a:ea typeface="宋体" panose="02010600030101010101" pitchFamily="2" charset="-122"/>
                        </a:rPr>
                        <a:t>UDF</a:t>
                      </a: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二次开发等研究</a:t>
                      </a:r>
                      <a:endParaRPr lang="zh-CN" altLang="en-US" sz="800" b="0" i="0" u="none" strike="noStrike" dirty="0">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endParaRPr lang="zh-CN" altLang="en-US"/>
                    </a:p>
                  </a:txBody>
                  <a:tcPr/>
                </a:tc>
                <a:tc vMerge="1">
                  <a:txBody>
                    <a:bodyPr/>
                    <a:lstStyle/>
                    <a:p>
                      <a:endParaRPr lang="zh-CN" altLang="en-US"/>
                    </a:p>
                  </a:txBody>
                  <a:tcPr/>
                </a:tc>
              </a:tr>
              <a:tr h="230536">
                <a:tc vMerge="1">
                  <a:txBody>
                    <a:bodyPr/>
                    <a:lstStyle/>
                    <a:p>
                      <a:endParaRPr lang="zh-CN" altLang="en-US"/>
                    </a:p>
                  </a:txBody>
                  <a:tcPr/>
                </a:tc>
                <a:tc vMerge="1">
                  <a:txBody>
                    <a:bodyPr/>
                    <a:lstStyle/>
                    <a:p>
                      <a:endParaRPr lang="zh-CN" altLang="en-US"/>
                    </a:p>
                  </a:txBody>
                  <a:tcPr/>
                </a:tc>
                <a:tc>
                  <a:txBody>
                    <a:bodyPr/>
                    <a:lstStyle/>
                    <a:p>
                      <a:pPr algn="l" fontAlgn="ctr"/>
                      <a:r>
                        <a:rPr lang="en-US" altLang="zh-CN" sz="800" b="0" i="0" u="none" strike="noStrike" dirty="0">
                          <a:solidFill>
                            <a:srgbClr val="333333"/>
                          </a:solidFill>
                          <a:effectLst/>
                          <a:latin typeface="Impact" panose="020B0806030902050204" pitchFamily="34" charset="0"/>
                          <a:ea typeface="宋体" panose="02010600030101010101" pitchFamily="2" charset="-122"/>
                        </a:rPr>
                        <a:t>(3)</a:t>
                      </a: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应用于整车空气动力学（</a:t>
                      </a:r>
                      <a:r>
                        <a:rPr lang="en-US" sz="800" b="0" i="0" u="none" strike="noStrike" dirty="0">
                          <a:solidFill>
                            <a:srgbClr val="333333"/>
                          </a:solidFill>
                          <a:effectLst/>
                          <a:latin typeface="Impact" panose="020B0806030902050204" pitchFamily="34" charset="0"/>
                          <a:ea typeface="宋体" panose="02010600030101010101" pitchFamily="2" charset="-122"/>
                        </a:rPr>
                        <a:t>aerodynamic)</a:t>
                      </a: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风阻，侧风及升力，</a:t>
                      </a:r>
                      <a:r>
                        <a:rPr lang="en-US" sz="800" b="0" i="0" u="none" strike="noStrike" dirty="0">
                          <a:solidFill>
                            <a:srgbClr val="333333"/>
                          </a:solidFill>
                          <a:effectLst/>
                          <a:latin typeface="Impact" panose="020B0806030902050204" pitchFamily="34" charset="0"/>
                          <a:ea typeface="宋体" panose="02010600030101010101" pitchFamily="2" charset="-122"/>
                        </a:rPr>
                        <a:t>Aero acoustics, </a:t>
                      </a: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及传统车与新能源车热管</a:t>
                      </a:r>
                      <a:r>
                        <a:rPr lang="zh-CN" altLang="en-US" sz="800" b="0" i="0" u="none" strike="noStrike" dirty="0" smtClean="0">
                          <a:solidFill>
                            <a:srgbClr val="333333"/>
                          </a:solidFill>
                          <a:effectLst/>
                          <a:latin typeface="微软雅黑" panose="020B0503020204020204" pitchFamily="34" charset="-122"/>
                          <a:ea typeface="微软雅黑" panose="020B0503020204020204" pitchFamily="34" charset="-122"/>
                        </a:rPr>
                        <a:t>理</a:t>
                      </a:r>
                      <a:endParaRPr lang="en-US" sz="800" b="0" i="0" u="none" strike="noStrike" dirty="0">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endParaRPr lang="zh-CN" altLang="en-US"/>
                    </a:p>
                  </a:txBody>
                  <a:tcPr/>
                </a:tc>
                <a:tc vMerge="1">
                  <a:txBody>
                    <a:bodyPr/>
                    <a:lstStyle/>
                    <a:p>
                      <a:endParaRPr lang="zh-CN" altLang="en-US"/>
                    </a:p>
                  </a:txBody>
                  <a:tcPr/>
                </a:tc>
              </a:tr>
              <a:tr h="230536">
                <a:tc rowSpan="4">
                  <a:txBody>
                    <a:bodyPr/>
                    <a:lstStyle/>
                    <a:p>
                      <a:pPr algn="ctr" fontAlgn="ctr"/>
                      <a:r>
                        <a:rPr lang="zh-CN" altLang="en-US" sz="1050" b="0" i="0" u="none" strike="noStrike" dirty="0">
                          <a:solidFill>
                            <a:schemeClr val="bg1"/>
                          </a:solidFill>
                          <a:effectLst/>
                          <a:latin typeface="Impact" panose="020B0806030902050204" pitchFamily="34" charset="0"/>
                          <a:ea typeface="微软雅黑" panose="020B0503020204020204" pitchFamily="34" charset="-122"/>
                        </a:rPr>
                        <a:t>燃料电池汽车关键集成技</a:t>
                      </a:r>
                      <a:r>
                        <a:rPr lang="zh-CN" altLang="en-US" sz="1050" b="0" i="0" u="none" strike="noStrike" dirty="0" smtClean="0">
                          <a:solidFill>
                            <a:schemeClr val="bg1"/>
                          </a:solidFill>
                          <a:effectLst/>
                          <a:latin typeface="Impact" panose="020B0806030902050204" pitchFamily="34" charset="0"/>
                          <a:ea typeface="微软雅黑" panose="020B0503020204020204" pitchFamily="34" charset="-122"/>
                        </a:rPr>
                        <a:t>术</a:t>
                      </a:r>
                      <a:endParaRPr lang="en-US" altLang="zh-CN" sz="1050" b="0" i="0" u="none" strike="noStrike" dirty="0" smtClean="0">
                        <a:solidFill>
                          <a:schemeClr val="bg1"/>
                        </a:solidFill>
                        <a:effectLst/>
                        <a:latin typeface="Impact" panose="020B0806030902050204" pitchFamily="34" charset="0"/>
                        <a:ea typeface="微软雅黑" panose="020B0503020204020204" pitchFamily="34" charset="-122"/>
                      </a:endParaRPr>
                    </a:p>
                    <a:p>
                      <a:pPr algn="ctr" fontAlgn="ctr"/>
                      <a:r>
                        <a:rPr lang="zh-CN" altLang="en-US" sz="1050" b="0" i="0" u="none" strike="noStrike" dirty="0" smtClean="0">
                          <a:solidFill>
                            <a:schemeClr val="bg1"/>
                          </a:solidFill>
                          <a:effectLst/>
                          <a:latin typeface="Impact" panose="020B0806030902050204" pitchFamily="34" charset="0"/>
                          <a:ea typeface="微软雅黑" panose="020B0503020204020204" pitchFamily="34" charset="-122"/>
                        </a:rPr>
                        <a:t>应</a:t>
                      </a:r>
                      <a:r>
                        <a:rPr lang="zh-CN" altLang="en-US" sz="1050" b="0" i="0" u="none" strike="noStrike" dirty="0">
                          <a:solidFill>
                            <a:schemeClr val="bg1"/>
                          </a:solidFill>
                          <a:effectLst/>
                          <a:latin typeface="Impact" panose="020B0806030902050204" pitchFamily="34" charset="0"/>
                          <a:ea typeface="微软雅黑" panose="020B0503020204020204" pitchFamily="34" charset="-122"/>
                        </a:rPr>
                        <a:t>用研究</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rowSpan="4">
                  <a:txBody>
                    <a:bodyPr/>
                    <a:lstStyle/>
                    <a:p>
                      <a:pPr algn="ctr" fontAlgn="ct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电子电控专业、车辆工程、软件等相关专业</a:t>
                      </a:r>
                      <a:endParaRPr lang="zh-CN" altLang="en-US" sz="800" b="0" i="0" u="none" strike="noStrike" dirty="0">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r>
                        <a:rPr lang="en-US" altLang="zh-CN" sz="800" b="0" i="0" u="none" strike="noStrike">
                          <a:solidFill>
                            <a:srgbClr val="333333"/>
                          </a:solidFill>
                          <a:effectLst/>
                          <a:latin typeface="Impact" panose="020B0806030902050204" pitchFamily="34" charset="0"/>
                          <a:ea typeface="宋体" panose="02010600030101010101" pitchFamily="2" charset="-122"/>
                        </a:rPr>
                        <a:t>(1) </a:t>
                      </a:r>
                      <a:r>
                        <a:rPr lang="zh-CN" altLang="en-US" sz="800" b="0" i="0" u="none" strike="noStrike">
                          <a:solidFill>
                            <a:srgbClr val="333333"/>
                          </a:solidFill>
                          <a:effectLst/>
                          <a:latin typeface="微软雅黑" panose="020B0503020204020204" pitchFamily="34" charset="-122"/>
                          <a:ea typeface="微软雅黑" panose="020B0503020204020204" pitchFamily="34" charset="-122"/>
                        </a:rPr>
                        <a:t>燃料电池整车控制器控制策略开发与验证</a:t>
                      </a:r>
                      <a:endParaRPr lang="zh-CN" altLang="en-US" sz="800" b="0" i="0" u="none" strike="noStrike">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4">
                  <a:txBody>
                    <a:bodyPr/>
                    <a:lstStyle/>
                    <a:p>
                      <a:pPr algn="ctr" fontAlgn="ctr"/>
                      <a:r>
                        <a:rPr lang="zh-CN" altLang="en-US"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有车用控制器（嵌入式）软硬件开发相关经验者优先</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4">
                  <a:txBody>
                    <a:bodyPr/>
                    <a:lstStyle/>
                    <a:p>
                      <a:pPr algn="ctr" fontAlgn="ctr"/>
                      <a:r>
                        <a:rPr lang="en-US" altLang="zh-CN" sz="800" b="0" i="0" u="none" strike="noStrike">
                          <a:solidFill>
                            <a:srgbClr val="333333"/>
                          </a:solidFill>
                          <a:effectLst/>
                          <a:latin typeface="Impact" panose="020B0806030902050204" pitchFamily="34" charset="0"/>
                          <a:ea typeface="宋体" panose="02010600030101010101" pitchFamily="2" charset="-122"/>
                        </a:rPr>
                        <a:t>1</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30536">
                <a:tc vMerge="1">
                  <a:txBody>
                    <a:bodyPr/>
                    <a:lstStyle/>
                    <a:p>
                      <a:endParaRPr lang="zh-CN" altLang="en-US"/>
                    </a:p>
                  </a:txBody>
                  <a:tcPr/>
                </a:tc>
                <a:tc vMerge="1">
                  <a:txBody>
                    <a:bodyPr/>
                    <a:lstStyle/>
                    <a:p>
                      <a:endParaRPr lang="zh-CN" altLang="en-US"/>
                    </a:p>
                  </a:txBody>
                  <a:tcPr/>
                </a:tc>
                <a:tc>
                  <a:txBody>
                    <a:bodyPr/>
                    <a:lstStyle/>
                    <a:p>
                      <a:pPr algn="l" fontAlgn="ctr"/>
                      <a:r>
                        <a:rPr lang="en-US" altLang="zh-CN" sz="800" b="0" i="0" u="none" strike="noStrike" dirty="0">
                          <a:solidFill>
                            <a:srgbClr val="333333"/>
                          </a:solidFill>
                          <a:effectLst/>
                          <a:latin typeface="Impact" panose="020B0806030902050204" pitchFamily="34" charset="0"/>
                          <a:ea typeface="宋体" panose="02010600030101010101" pitchFamily="2" charset="-122"/>
                        </a:rPr>
                        <a:t>(2) </a:t>
                      </a: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燃料电池系统控制器控制策略开发与验证</a:t>
                      </a:r>
                      <a:endParaRPr lang="zh-CN" altLang="en-US" sz="800" b="0" i="0" u="none" strike="noStrike" dirty="0">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endParaRPr lang="zh-CN" altLang="en-US"/>
                    </a:p>
                  </a:txBody>
                  <a:tcPr/>
                </a:tc>
                <a:tc vMerge="1">
                  <a:txBody>
                    <a:bodyPr/>
                    <a:lstStyle/>
                    <a:p>
                      <a:endParaRPr lang="zh-CN" altLang="en-US"/>
                    </a:p>
                  </a:txBody>
                  <a:tcPr/>
                </a:tc>
              </a:tr>
              <a:tr h="230536">
                <a:tc vMerge="1">
                  <a:txBody>
                    <a:bodyPr/>
                    <a:lstStyle/>
                    <a:p>
                      <a:endParaRPr lang="zh-CN" altLang="en-US"/>
                    </a:p>
                  </a:txBody>
                  <a:tcPr/>
                </a:tc>
                <a:tc vMerge="1">
                  <a:txBody>
                    <a:bodyPr/>
                    <a:lstStyle/>
                    <a:p>
                      <a:endParaRPr lang="zh-CN" altLang="en-US"/>
                    </a:p>
                  </a:txBody>
                  <a:tcPr/>
                </a:tc>
                <a:tc>
                  <a:txBody>
                    <a:bodyPr/>
                    <a:lstStyle/>
                    <a:p>
                      <a:pPr algn="l" fontAlgn="ctr"/>
                      <a:r>
                        <a:rPr lang="en-US" altLang="zh-CN" sz="800" b="0" i="0" u="none" strike="noStrike">
                          <a:solidFill>
                            <a:srgbClr val="333333"/>
                          </a:solidFill>
                          <a:effectLst/>
                          <a:latin typeface="Impact" panose="020B0806030902050204" pitchFamily="34" charset="0"/>
                          <a:ea typeface="宋体" panose="02010600030101010101" pitchFamily="2" charset="-122"/>
                        </a:rPr>
                        <a:t>(3) </a:t>
                      </a:r>
                      <a:r>
                        <a:rPr lang="zh-CN" altLang="en-US" sz="800" b="0" i="0" u="none" strike="noStrike">
                          <a:solidFill>
                            <a:srgbClr val="333333"/>
                          </a:solidFill>
                          <a:effectLst/>
                          <a:latin typeface="微软雅黑" panose="020B0503020204020204" pitchFamily="34" charset="-122"/>
                          <a:ea typeface="微软雅黑" panose="020B0503020204020204" pitchFamily="34" charset="-122"/>
                        </a:rPr>
                        <a:t>燃料电池系统（电堆及零部件）模拟及仿真</a:t>
                      </a:r>
                      <a:endParaRPr lang="zh-CN" altLang="en-US" sz="800" b="0" i="0" u="none" strike="noStrike">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endParaRPr lang="zh-CN" altLang="en-US"/>
                    </a:p>
                  </a:txBody>
                  <a:tcPr/>
                </a:tc>
                <a:tc vMerge="1">
                  <a:txBody>
                    <a:bodyPr/>
                    <a:lstStyle/>
                    <a:p>
                      <a:endParaRPr lang="zh-CN" altLang="en-US"/>
                    </a:p>
                  </a:txBody>
                  <a:tcPr/>
                </a:tc>
              </a:tr>
              <a:tr h="230536">
                <a:tc vMerge="1">
                  <a:txBody>
                    <a:bodyPr/>
                    <a:lstStyle/>
                    <a:p>
                      <a:endParaRPr lang="zh-CN" altLang="en-US"/>
                    </a:p>
                  </a:txBody>
                  <a:tcPr/>
                </a:tc>
                <a:tc vMerge="1">
                  <a:txBody>
                    <a:bodyPr/>
                    <a:lstStyle/>
                    <a:p>
                      <a:endParaRPr lang="zh-CN" altLang="en-US"/>
                    </a:p>
                  </a:txBody>
                  <a:tcPr/>
                </a:tc>
                <a:tc>
                  <a:txBody>
                    <a:bodyPr/>
                    <a:lstStyle/>
                    <a:p>
                      <a:pPr algn="l" fontAlgn="ctr"/>
                      <a:r>
                        <a:rPr lang="en-US" altLang="zh-CN" sz="800" b="0" i="0" u="none" strike="noStrike" dirty="0">
                          <a:solidFill>
                            <a:srgbClr val="333333"/>
                          </a:solidFill>
                          <a:effectLst/>
                          <a:latin typeface="Impact" panose="020B0806030902050204" pitchFamily="34" charset="0"/>
                          <a:ea typeface="宋体" panose="02010600030101010101" pitchFamily="2" charset="-122"/>
                        </a:rPr>
                        <a:t>(4) </a:t>
                      </a: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硬件在环系统搭建、测试</a:t>
                      </a:r>
                      <a:endParaRPr lang="zh-CN" altLang="en-US" sz="800" b="0" i="0" u="none" strike="noStrike" dirty="0">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endParaRPr lang="zh-CN" altLang="en-US"/>
                    </a:p>
                  </a:txBody>
                  <a:tcPr/>
                </a:tc>
                <a:tc vMerge="1">
                  <a:txBody>
                    <a:bodyPr/>
                    <a:lstStyle/>
                    <a:p>
                      <a:endParaRPr lang="zh-CN" altLang="en-US"/>
                    </a:p>
                  </a:txBody>
                  <a:tcPr/>
                </a:tc>
              </a:tr>
              <a:tr h="230536">
                <a:tc>
                  <a:txBody>
                    <a:bodyPr/>
                    <a:lstStyle/>
                    <a:p>
                      <a:pPr algn="ctr" fontAlgn="ctr"/>
                      <a:r>
                        <a:rPr lang="zh-CN" altLang="en-US" sz="1050" b="0" i="0" u="none" strike="noStrike" dirty="0">
                          <a:solidFill>
                            <a:schemeClr val="bg1"/>
                          </a:solidFill>
                          <a:effectLst/>
                          <a:latin typeface="Impact" panose="020B0806030902050204" pitchFamily="34" charset="0"/>
                          <a:ea typeface="微软雅黑" panose="020B0503020204020204" pitchFamily="34" charset="-122"/>
                        </a:rPr>
                        <a:t>智能材料在汽车上的应用开发</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800" b="0" i="0" u="none" strike="noStrike">
                          <a:solidFill>
                            <a:srgbClr val="333333"/>
                          </a:solidFill>
                          <a:effectLst/>
                          <a:latin typeface="微软雅黑" panose="020B0503020204020204" pitchFamily="34" charset="-122"/>
                          <a:ea typeface="微软雅黑" panose="020B0503020204020204" pitchFamily="34" charset="-122"/>
                        </a:rPr>
                        <a:t>智能面料、电子材料、功能材料、液晶材料等方向</a:t>
                      </a:r>
                      <a:endParaRPr lang="zh-CN" altLang="en-US" sz="800" b="0" i="0" u="none" strike="noStrike">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r>
                        <a:rPr lang="zh-CN" altLang="en-US" sz="800" b="0" i="0" u="none" strike="noStrike">
                          <a:solidFill>
                            <a:srgbClr val="333333"/>
                          </a:solidFill>
                          <a:effectLst/>
                          <a:latin typeface="微软雅黑" panose="020B0503020204020204" pitchFamily="34" charset="-122"/>
                          <a:ea typeface="微软雅黑" panose="020B0503020204020204" pitchFamily="34" charset="-122"/>
                        </a:rPr>
                        <a:t>带领团队，开展智能材料（包括智能面料、电子材料、功能材料、液晶材料等）在汽车上的应用研究</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en-US" altLang="zh-CN" sz="800" b="0" i="0" u="none" strike="noStrike" kern="1200">
                          <a:solidFill>
                            <a:srgbClr val="333333"/>
                          </a:solidFill>
                          <a:effectLst/>
                          <a:latin typeface="微软雅黑" panose="020B0503020204020204" pitchFamily="34" charset="-122"/>
                          <a:ea typeface="微软雅黑" panose="020B0503020204020204" pitchFamily="34" charset="-122"/>
                          <a:cs typeface="+mn-cs"/>
                        </a:rPr>
                        <a:t>/</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ctr" fontAlgn="ctr"/>
                      <a:r>
                        <a:rPr lang="en-US" altLang="zh-CN" sz="800" b="0" i="0" u="none" strike="noStrike">
                          <a:solidFill>
                            <a:srgbClr val="333333"/>
                          </a:solidFill>
                          <a:effectLst/>
                          <a:latin typeface="Impact" panose="020B0806030902050204" pitchFamily="34" charset="0"/>
                          <a:ea typeface="宋体" panose="02010600030101010101" pitchFamily="2" charset="-122"/>
                        </a:rPr>
                        <a:t>1</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30536">
                <a:tc rowSpan="3">
                  <a:txBody>
                    <a:bodyPr/>
                    <a:lstStyle/>
                    <a:p>
                      <a:pPr algn="ctr" fontAlgn="ctr"/>
                      <a:r>
                        <a:rPr lang="zh-CN" altLang="en-US" sz="1050" b="0" i="0" u="none" strike="noStrike" dirty="0">
                          <a:solidFill>
                            <a:schemeClr val="bg1"/>
                          </a:solidFill>
                          <a:effectLst/>
                          <a:latin typeface="Impact" panose="020B0806030902050204" pitchFamily="34" charset="0"/>
                          <a:ea typeface="微软雅黑" panose="020B0503020204020204" pitchFamily="34" charset="-122"/>
                        </a:rPr>
                        <a:t>复杂气象条件下的驾驶员辅助驾驶视觉增强技术应用研究</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algn="ctr" fontAlgn="ctr"/>
                      <a:r>
                        <a:rPr lang="zh-CN" altLang="en-US" sz="800" b="0" i="0" u="none" strike="noStrike">
                          <a:solidFill>
                            <a:srgbClr val="333333"/>
                          </a:solidFill>
                          <a:effectLst/>
                          <a:latin typeface="微软雅黑" panose="020B0503020204020204" pitchFamily="34" charset="-122"/>
                          <a:ea typeface="微软雅黑" panose="020B0503020204020204" pitchFamily="34" charset="-122"/>
                        </a:rPr>
                        <a:t>计算机视频图像处理与成像跟踪、信号与信息处理等</a:t>
                      </a:r>
                      <a:endParaRPr lang="zh-CN" altLang="en-US" sz="800" b="0" i="0" u="none" strike="noStrike">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负责恶劣气象条件下交通视频流数据分析技术研究</a:t>
                      </a:r>
                      <a:endParaRPr lang="zh-CN" altLang="en-US" sz="800" b="0" i="0" u="none" strike="noStrike" dirty="0">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3">
                  <a:txBody>
                    <a:bodyPr/>
                    <a:lstStyle/>
                    <a:p>
                      <a:pPr algn="ctr" fontAlgn="ctr"/>
                      <a:r>
                        <a:rPr lang="zh-CN" altLang="en-US"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有相关经验者优先</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3">
                  <a:txBody>
                    <a:bodyPr/>
                    <a:lstStyle/>
                    <a:p>
                      <a:pPr algn="ctr" fontAlgn="ctr"/>
                      <a:r>
                        <a:rPr lang="en-US" altLang="zh-CN" sz="800" b="0" i="0" u="none" strike="noStrike">
                          <a:solidFill>
                            <a:srgbClr val="333333"/>
                          </a:solidFill>
                          <a:effectLst/>
                          <a:latin typeface="Impact" panose="020B0806030902050204" pitchFamily="34" charset="0"/>
                          <a:ea typeface="宋体" panose="02010600030101010101" pitchFamily="2" charset="-122"/>
                        </a:rPr>
                        <a:t>1</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30536">
                <a:tc vMerge="1">
                  <a:txBody>
                    <a:bodyPr/>
                    <a:lstStyle/>
                    <a:p>
                      <a:endParaRPr lang="zh-CN" altLang="en-US"/>
                    </a:p>
                  </a:txBody>
                  <a:tcPr/>
                </a:tc>
                <a:tc>
                  <a:txBody>
                    <a:bodyPr/>
                    <a:lstStyle/>
                    <a:p>
                      <a:pPr algn="ctr" fontAlgn="ctr"/>
                      <a:r>
                        <a:rPr lang="zh-CN" altLang="en-US" sz="800" b="0" i="0" u="none" strike="noStrike">
                          <a:solidFill>
                            <a:srgbClr val="333333"/>
                          </a:solidFill>
                          <a:effectLst/>
                          <a:latin typeface="微软雅黑" panose="020B0503020204020204" pitchFamily="34" charset="-122"/>
                          <a:ea typeface="微软雅黑" panose="020B0503020204020204" pitchFamily="34" charset="-122"/>
                        </a:rPr>
                        <a:t>光学工程和精密机械与仪器、仪表工程</a:t>
                      </a:r>
                      <a:endParaRPr lang="zh-CN" altLang="en-US" sz="800" b="0" i="0" u="none" strike="noStrike">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负责增强现实型车载平视显示系统基础技术研究</a:t>
                      </a:r>
                      <a:endParaRPr lang="zh-CN" altLang="en-US" sz="800" b="0" i="0" u="none" strike="noStrike" dirty="0">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endParaRPr lang="zh-CN" altLang="en-US"/>
                    </a:p>
                  </a:txBody>
                  <a:tcPr/>
                </a:tc>
                <a:tc vMerge="1">
                  <a:txBody>
                    <a:bodyPr/>
                    <a:lstStyle/>
                    <a:p>
                      <a:endParaRPr lang="zh-CN" altLang="en-US"/>
                    </a:p>
                  </a:txBody>
                  <a:tcPr/>
                </a:tc>
              </a:tr>
              <a:tr h="230536">
                <a:tc vMerge="1">
                  <a:txBody>
                    <a:bodyPr/>
                    <a:lstStyle/>
                    <a:p>
                      <a:endParaRPr lang="zh-CN" altLang="en-US"/>
                    </a:p>
                  </a:txBody>
                  <a:tcPr/>
                </a:tc>
                <a:tc>
                  <a:txBody>
                    <a:bodyPr/>
                    <a:lstStyle/>
                    <a:p>
                      <a:pPr algn="ctr" fontAlgn="ctr"/>
                      <a:r>
                        <a:rPr lang="zh-CN" altLang="en-US" sz="800" b="0" i="0" u="none" strike="noStrike">
                          <a:solidFill>
                            <a:srgbClr val="333333"/>
                          </a:solidFill>
                          <a:effectLst/>
                          <a:latin typeface="微软雅黑" panose="020B0503020204020204" pitchFamily="34" charset="-122"/>
                          <a:ea typeface="微软雅黑" panose="020B0503020204020204" pitchFamily="34" charset="-122"/>
                        </a:rPr>
                        <a:t>光学工程和精密机械与仪器、计算机视觉</a:t>
                      </a:r>
                      <a:endParaRPr lang="zh-CN" altLang="en-US" sz="800" b="0" i="0" u="none" strike="noStrike">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负责裸眼三维显示技术研究</a:t>
                      </a:r>
                      <a:endParaRPr lang="zh-CN" altLang="en-US" sz="800" b="0" i="0" u="none" strike="noStrike" dirty="0">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endParaRPr lang="zh-CN" altLang="en-US"/>
                    </a:p>
                  </a:txBody>
                  <a:tcPr/>
                </a:tc>
                <a:tc vMerge="1">
                  <a:txBody>
                    <a:bodyPr/>
                    <a:lstStyle/>
                    <a:p>
                      <a:endParaRPr lang="zh-CN" altLang="en-US"/>
                    </a:p>
                  </a:txBody>
                  <a:tcPr/>
                </a:tc>
              </a:tr>
              <a:tr h="230536">
                <a:tc rowSpan="3">
                  <a:txBody>
                    <a:bodyPr/>
                    <a:lstStyle/>
                    <a:p>
                      <a:pPr algn="ctr" fontAlgn="ctr"/>
                      <a:r>
                        <a:rPr lang="zh-CN" altLang="en-US" sz="1050" b="0" i="0" u="none" strike="noStrike" dirty="0">
                          <a:solidFill>
                            <a:schemeClr val="bg1"/>
                          </a:solidFill>
                          <a:effectLst/>
                          <a:latin typeface="Impact" panose="020B0806030902050204" pitchFamily="34" charset="0"/>
                          <a:ea typeface="微软雅黑" panose="020B0503020204020204" pitchFamily="34" charset="-122"/>
                        </a:rPr>
                        <a:t>智能驾驶关键技术研究</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rowSpan="3">
                  <a:txBody>
                    <a:bodyPr/>
                    <a:lstStyle/>
                    <a:p>
                      <a:pPr algn="ctr" fontAlgn="ctr"/>
                      <a:r>
                        <a:rPr lang="zh-CN" altLang="en-US" sz="800" b="0" i="0" u="none" strike="noStrike">
                          <a:solidFill>
                            <a:srgbClr val="333333"/>
                          </a:solidFill>
                          <a:effectLst/>
                          <a:latin typeface="微软雅黑" panose="020B0503020204020204" pitchFamily="34" charset="-122"/>
                          <a:ea typeface="微软雅黑" panose="020B0503020204020204" pitchFamily="34" charset="-122"/>
                        </a:rPr>
                        <a:t>汽车</a:t>
                      </a:r>
                      <a:r>
                        <a:rPr lang="en-US" altLang="zh-CN" sz="800" b="0" i="0" u="none" strike="noStrike">
                          <a:solidFill>
                            <a:srgbClr val="333333"/>
                          </a:solidFill>
                          <a:effectLst/>
                          <a:latin typeface="Impact" panose="020B0806030902050204" pitchFamily="34" charset="0"/>
                          <a:ea typeface="宋体" panose="02010600030101010101" pitchFamily="2" charset="-122"/>
                        </a:rPr>
                        <a:t>/</a:t>
                      </a:r>
                      <a:r>
                        <a:rPr lang="zh-CN" altLang="en-US" sz="800" b="0" i="0" u="none" strike="noStrike">
                          <a:solidFill>
                            <a:srgbClr val="333333"/>
                          </a:solidFill>
                          <a:effectLst/>
                          <a:latin typeface="微软雅黑" panose="020B0503020204020204" pitchFamily="34" charset="-122"/>
                          <a:ea typeface="微软雅黑" panose="020B0503020204020204" pitchFamily="34" charset="-122"/>
                        </a:rPr>
                        <a:t>车辆工程、控制工程、电气自动化、机电一体化等相关专业</a:t>
                      </a:r>
                      <a:endParaRPr lang="zh-CN" altLang="en-US" sz="800" b="0" i="0" u="none" strike="noStrike">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r>
                        <a:rPr lang="en-US" altLang="zh-CN" sz="800" b="0" i="0" u="none" strike="noStrike" dirty="0">
                          <a:solidFill>
                            <a:srgbClr val="333333"/>
                          </a:solidFill>
                          <a:effectLst/>
                          <a:latin typeface="Impact" panose="020B0806030902050204" pitchFamily="34" charset="0"/>
                          <a:ea typeface="宋体" panose="02010600030101010101" pitchFamily="2" charset="-122"/>
                        </a:rPr>
                        <a:t>(1) </a:t>
                      </a: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利用主流深度学习框架，改进现有</a:t>
                      </a:r>
                      <a:r>
                        <a:rPr lang="en-US" altLang="zh-CN" sz="800" b="0" i="0" u="none" strike="noStrike" dirty="0">
                          <a:solidFill>
                            <a:srgbClr val="333333"/>
                          </a:solidFill>
                          <a:effectLst/>
                          <a:latin typeface="Impact" panose="020B0806030902050204" pitchFamily="34" charset="0"/>
                          <a:ea typeface="宋体" panose="02010600030101010101" pitchFamily="2" charset="-122"/>
                        </a:rPr>
                        <a:t>Yolo</a:t>
                      </a: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a:t>
                      </a:r>
                      <a:r>
                        <a:rPr lang="en-US" altLang="zh-CN" sz="800" b="0" i="0" u="none" strike="noStrike" dirty="0" err="1">
                          <a:solidFill>
                            <a:srgbClr val="333333"/>
                          </a:solidFill>
                          <a:effectLst/>
                          <a:latin typeface="Impact" panose="020B0806030902050204" pitchFamily="34" charset="0"/>
                          <a:ea typeface="宋体" panose="02010600030101010101" pitchFamily="2" charset="-122"/>
                        </a:rPr>
                        <a:t>Fastrcnn</a:t>
                      </a: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a:t>
                      </a:r>
                      <a:r>
                        <a:rPr lang="en-US" altLang="zh-CN" sz="800" b="0" i="0" u="none" strike="noStrike" dirty="0" err="1">
                          <a:solidFill>
                            <a:srgbClr val="333333"/>
                          </a:solidFill>
                          <a:effectLst/>
                          <a:latin typeface="Impact" panose="020B0806030902050204" pitchFamily="34" charset="0"/>
                          <a:ea typeface="宋体" panose="02010600030101010101" pitchFamily="2" charset="-122"/>
                        </a:rPr>
                        <a:t>Centernet</a:t>
                      </a: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等目标检测算法，提高自动驾驶动、静态交通目标检测与跟踪的准确性和实时性</a:t>
                      </a:r>
                      <a:endParaRPr lang="zh-CN" altLang="en-US" sz="800" b="0" i="0" u="none" strike="noStrike" dirty="0">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3">
                  <a:txBody>
                    <a:bodyPr/>
                    <a:lstStyle/>
                    <a:p>
                      <a:pPr algn="ctr" fontAlgn="ctr"/>
                      <a:r>
                        <a:rPr lang="zh-CN" altLang="en-US"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有相关经验者优先</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3">
                  <a:txBody>
                    <a:bodyPr/>
                    <a:lstStyle/>
                    <a:p>
                      <a:pPr algn="ctr" fontAlgn="ctr"/>
                      <a:r>
                        <a:rPr lang="en-US" altLang="zh-CN" sz="800" b="0" i="0" u="none" strike="noStrike">
                          <a:solidFill>
                            <a:srgbClr val="333333"/>
                          </a:solidFill>
                          <a:effectLst/>
                          <a:latin typeface="Impact" panose="020B0806030902050204" pitchFamily="34" charset="0"/>
                          <a:ea typeface="宋体" panose="02010600030101010101" pitchFamily="2" charset="-122"/>
                        </a:rPr>
                        <a:t>1</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30536">
                <a:tc vMerge="1">
                  <a:txBody>
                    <a:bodyPr/>
                    <a:lstStyle/>
                    <a:p>
                      <a:endParaRPr lang="zh-CN" altLang="en-US"/>
                    </a:p>
                  </a:txBody>
                  <a:tcPr/>
                </a:tc>
                <a:tc vMerge="1">
                  <a:txBody>
                    <a:bodyPr/>
                    <a:lstStyle/>
                    <a:p>
                      <a:endParaRPr lang="zh-CN" altLang="en-US"/>
                    </a:p>
                  </a:txBody>
                  <a:tcPr/>
                </a:tc>
                <a:tc>
                  <a:txBody>
                    <a:bodyPr/>
                    <a:lstStyle/>
                    <a:p>
                      <a:pPr algn="l" fontAlgn="ctr"/>
                      <a:r>
                        <a:rPr lang="en-US" altLang="zh-CN" sz="800" b="0" i="0" u="none" strike="noStrike">
                          <a:solidFill>
                            <a:srgbClr val="333333"/>
                          </a:solidFill>
                          <a:effectLst/>
                          <a:latin typeface="Impact" panose="020B0806030902050204" pitchFamily="34" charset="0"/>
                          <a:ea typeface="宋体" panose="02010600030101010101" pitchFamily="2" charset="-122"/>
                        </a:rPr>
                        <a:t>(2) </a:t>
                      </a:r>
                      <a:r>
                        <a:rPr lang="zh-CN" altLang="en-US" sz="800" b="0" i="0" u="none" strike="noStrike">
                          <a:solidFill>
                            <a:srgbClr val="333333"/>
                          </a:solidFill>
                          <a:effectLst/>
                          <a:latin typeface="微软雅黑" panose="020B0503020204020204" pitchFamily="34" charset="-122"/>
                          <a:ea typeface="微软雅黑" panose="020B0503020204020204" pitchFamily="34" charset="-122"/>
                        </a:rPr>
                        <a:t>结合现有智能驾驶技术项目，完善自动驾驶视觉和雷达融合平台，改进现有多源信息融合算法，完成实车测试与验证</a:t>
                      </a:r>
                      <a:endParaRPr lang="zh-CN" altLang="en-US" sz="800" b="0" i="0" u="none" strike="noStrike">
                        <a:solidFill>
                          <a:srgbClr val="333333"/>
                        </a:solidFill>
                        <a:effectLst/>
                        <a:latin typeface="Impact" panose="020B0806030902050204" pitchFamily="34" charset="0"/>
                        <a:ea typeface="宋体" panose="02010600030101010101" pitchFamily="2" charset="-122"/>
                      </a:endParaRP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endParaRPr lang="zh-CN" altLang="en-US"/>
                    </a:p>
                  </a:txBody>
                  <a:tcPr/>
                </a:tc>
                <a:tc vMerge="1">
                  <a:txBody>
                    <a:bodyPr/>
                    <a:lstStyle/>
                    <a:p>
                      <a:endParaRPr lang="zh-CN" altLang="en-US"/>
                    </a:p>
                  </a:txBody>
                  <a:tcPr/>
                </a:tc>
              </a:tr>
              <a:tr h="230536">
                <a:tc vMerge="1">
                  <a:txBody>
                    <a:bodyPr/>
                    <a:lstStyle/>
                    <a:p>
                      <a:endParaRPr lang="zh-CN" altLang="en-US"/>
                    </a:p>
                  </a:txBody>
                  <a:tcPr/>
                </a:tc>
                <a:tc vMerge="1">
                  <a:txBody>
                    <a:bodyPr/>
                    <a:lstStyle/>
                    <a:p>
                      <a:endParaRPr lang="zh-CN" altLang="en-US"/>
                    </a:p>
                  </a:txBody>
                  <a:tcPr/>
                </a:tc>
                <a:tc>
                  <a:txBody>
                    <a:bodyPr/>
                    <a:lstStyle/>
                    <a:p>
                      <a:pPr algn="l" fontAlgn="ctr"/>
                      <a:r>
                        <a:rPr lang="en-US" altLang="zh-CN" sz="800" b="0" i="0" u="none" strike="noStrike" dirty="0">
                          <a:solidFill>
                            <a:srgbClr val="333333"/>
                          </a:solidFill>
                          <a:effectLst/>
                          <a:latin typeface="微软雅黑" panose="020B0503020204020204" pitchFamily="34" charset="-122"/>
                          <a:ea typeface="微软雅黑" panose="020B0503020204020204" pitchFamily="34" charset="-122"/>
                        </a:rPr>
                        <a:t>(3) </a:t>
                      </a:r>
                      <a:r>
                        <a:rPr lang="zh-CN" altLang="en-US" sz="800" b="0" i="0" u="none" strike="noStrike" dirty="0">
                          <a:solidFill>
                            <a:srgbClr val="333333"/>
                          </a:solidFill>
                          <a:effectLst/>
                          <a:latin typeface="微软雅黑" panose="020B0503020204020204" pitchFamily="34" charset="-122"/>
                          <a:ea typeface="微软雅黑" panose="020B0503020204020204" pitchFamily="34" charset="-122"/>
                        </a:rPr>
                        <a:t>自动驾驶嵌入式计算平台方案规划、架构设计与验证</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endParaRPr lang="zh-CN" altLang="en-US"/>
                    </a:p>
                  </a:txBody>
                  <a:tcPr/>
                </a:tc>
                <a:tc vMerge="1">
                  <a:txBody>
                    <a:bodyPr/>
                    <a:lstStyle/>
                    <a:p>
                      <a:endParaRPr lang="zh-CN" altLang="en-US"/>
                    </a:p>
                  </a:txBody>
                  <a:tcPr/>
                </a:tc>
              </a:tr>
              <a:tr h="230536">
                <a:tc rowSpan="3">
                  <a:txBody>
                    <a:bodyPr/>
                    <a:lstStyle/>
                    <a:p>
                      <a:pPr algn="ctr" fontAlgn="ctr"/>
                      <a:r>
                        <a:rPr lang="zh-CN" altLang="en-US" sz="1050" b="0" i="0" u="none" strike="noStrike" dirty="0">
                          <a:solidFill>
                            <a:schemeClr val="bg1"/>
                          </a:solidFill>
                          <a:effectLst/>
                          <a:latin typeface="Impact" panose="020B0806030902050204" pitchFamily="34" charset="0"/>
                          <a:ea typeface="微软雅黑" panose="020B0503020204020204" pitchFamily="34" charset="-122"/>
                        </a:rPr>
                        <a:t>电池</a:t>
                      </a:r>
                      <a:r>
                        <a:rPr lang="en-US" altLang="zh-CN" sz="1050" b="0" i="0" u="none" strike="noStrike" dirty="0">
                          <a:solidFill>
                            <a:schemeClr val="bg1"/>
                          </a:solidFill>
                          <a:effectLst/>
                          <a:latin typeface="Impact" panose="020B0806030902050204" pitchFamily="34" charset="0"/>
                          <a:ea typeface="微软雅黑" panose="020B0503020204020204" pitchFamily="34" charset="-122"/>
                        </a:rPr>
                        <a:t>SOC/SOH</a:t>
                      </a:r>
                      <a:r>
                        <a:rPr lang="zh-CN" altLang="en-US" sz="1050" b="0" i="0" u="none" strike="noStrike" dirty="0">
                          <a:solidFill>
                            <a:schemeClr val="bg1"/>
                          </a:solidFill>
                          <a:effectLst/>
                          <a:latin typeface="Impact" panose="020B0806030902050204" pitchFamily="34" charset="0"/>
                          <a:ea typeface="微软雅黑" panose="020B0503020204020204" pitchFamily="34" charset="-122"/>
                        </a:rPr>
                        <a:t>算法状态实现</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tx1">
                        <a:lumMod val="65000"/>
                        <a:lumOff val="35000"/>
                      </a:schemeClr>
                    </a:solidFill>
                  </a:tcPr>
                </a:tc>
                <a:tc rowSpan="3">
                  <a:txBody>
                    <a:bodyPr/>
                    <a:lstStyle/>
                    <a:p>
                      <a:pPr algn="ctr" fontAlgn="ctr"/>
                      <a:r>
                        <a:rPr lang="zh-CN" altLang="en-US"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锂离子电池</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a:txBody>
                    <a:bodyPr/>
                    <a:lstStyle/>
                    <a:p>
                      <a:pPr algn="l" fontAlgn="ctr"/>
                      <a:r>
                        <a:rPr lang="en-US" altLang="zh-CN"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(1)</a:t>
                      </a:r>
                      <a:r>
                        <a:rPr lang="zh-CN" altLang="en-US"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指导团队的电芯数据提取工作，以获取有效数据</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3">
                  <a:txBody>
                    <a:bodyPr/>
                    <a:lstStyle/>
                    <a:p>
                      <a:pPr algn="ctr" fontAlgn="ctr"/>
                      <a:r>
                        <a:rPr lang="zh-CN" altLang="en-US"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精通三元锂离子电池和磷酸铁锂电池原理及特性</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3">
                  <a:txBody>
                    <a:bodyPr/>
                    <a:lstStyle/>
                    <a:p>
                      <a:pPr algn="ctr" fontAlgn="ctr"/>
                      <a:r>
                        <a:rPr lang="en-US" altLang="zh-CN" sz="800" b="0" i="0" u="none" strike="noStrike">
                          <a:solidFill>
                            <a:srgbClr val="333333"/>
                          </a:solidFill>
                          <a:effectLst/>
                          <a:latin typeface="Impact" panose="020B0806030902050204" pitchFamily="34" charset="0"/>
                          <a:ea typeface="宋体" panose="02010600030101010101" pitchFamily="2" charset="-122"/>
                        </a:rPr>
                        <a:t>1</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r>
              <a:tr h="230536">
                <a:tc vMerge="1">
                  <a:txBody>
                    <a:bodyPr/>
                    <a:lstStyle/>
                    <a:p>
                      <a:endParaRPr lang="zh-CN" altLang="en-US"/>
                    </a:p>
                  </a:txBody>
                  <a:tcPr/>
                </a:tc>
                <a:tc vMerge="1">
                  <a:txBody>
                    <a:bodyPr/>
                    <a:lstStyle/>
                    <a:p>
                      <a:endParaRPr lang="zh-CN" altLang="en-US"/>
                    </a:p>
                  </a:txBody>
                  <a:tcPr/>
                </a:tc>
                <a:tc>
                  <a:txBody>
                    <a:bodyPr/>
                    <a:lstStyle/>
                    <a:p>
                      <a:pPr algn="l" fontAlgn="ctr"/>
                      <a:r>
                        <a:rPr lang="en-US" altLang="zh-CN"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(2) </a:t>
                      </a:r>
                      <a:r>
                        <a:rPr lang="zh-CN" altLang="en-US"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根据电芯特性对算法进行优化</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endParaRPr lang="zh-CN" altLang="en-US"/>
                    </a:p>
                  </a:txBody>
                  <a:tcPr/>
                </a:tc>
                <a:tc vMerge="1">
                  <a:txBody>
                    <a:bodyPr/>
                    <a:lstStyle/>
                    <a:p>
                      <a:endParaRPr lang="zh-CN" altLang="en-US"/>
                    </a:p>
                  </a:txBody>
                  <a:tcPr/>
                </a:tc>
              </a:tr>
              <a:tr h="230536">
                <a:tc vMerge="1">
                  <a:txBody>
                    <a:bodyPr/>
                    <a:lstStyle/>
                    <a:p>
                      <a:endParaRPr lang="zh-CN" altLang="en-US"/>
                    </a:p>
                  </a:txBody>
                  <a:tcPr/>
                </a:tc>
                <a:tc vMerge="1">
                  <a:txBody>
                    <a:bodyPr/>
                    <a:lstStyle/>
                    <a:p>
                      <a:endParaRPr lang="zh-CN" altLang="en-US"/>
                    </a:p>
                  </a:txBody>
                  <a:tcPr/>
                </a:tc>
                <a:tc>
                  <a:txBody>
                    <a:bodyPr/>
                    <a:lstStyle/>
                    <a:p>
                      <a:pPr algn="l" fontAlgn="ctr"/>
                      <a:r>
                        <a:rPr lang="en-US" altLang="zh-CN"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(3) </a:t>
                      </a:r>
                      <a:r>
                        <a:rPr lang="zh-CN" altLang="en-US"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根据电芯特性，制定不同工况下算法精度评估方案</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endParaRPr lang="zh-CN" altLang="en-US"/>
                    </a:p>
                  </a:txBody>
                  <a:tcPr/>
                </a:tc>
                <a:tc vMerge="1">
                  <a:txBody>
                    <a:bodyPr/>
                    <a:lstStyle/>
                    <a:p>
                      <a:endParaRPr lang="zh-CN" altLang="en-US"/>
                    </a:p>
                  </a:txBody>
                  <a:tcPr/>
                </a:tc>
              </a:tr>
              <a:tr h="230536">
                <a:tc rowSpan="2">
                  <a:txBody>
                    <a:bodyPr/>
                    <a:lstStyle/>
                    <a:p>
                      <a:pPr algn="ctr" fontAlgn="ctr"/>
                      <a:r>
                        <a:rPr lang="zh-CN" altLang="en-US" sz="1050" b="0" i="0" u="none" strike="noStrike" dirty="0">
                          <a:solidFill>
                            <a:schemeClr val="bg1"/>
                          </a:solidFill>
                          <a:effectLst/>
                          <a:latin typeface="Impact" panose="020B0806030902050204" pitchFamily="34" charset="0"/>
                          <a:ea typeface="微软雅黑" panose="020B0503020204020204" pitchFamily="34" charset="-122"/>
                        </a:rPr>
                        <a:t>基于数据驱动的电池状态估算</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a:noFill/>
                    </a:lnB>
                    <a:solidFill>
                      <a:schemeClr val="tx1">
                        <a:lumMod val="65000"/>
                        <a:lumOff val="35000"/>
                      </a:schemeClr>
                    </a:solidFill>
                  </a:tcPr>
                </a:tc>
                <a:tc rowSpan="2">
                  <a:txBody>
                    <a:bodyPr/>
                    <a:lstStyle/>
                    <a:p>
                      <a:pPr marL="0" algn="ctr" defTabSz="914400" rtl="0" eaLnBrk="1" fontAlgn="ctr" latinLnBrk="0" hangingPunct="1"/>
                      <a:r>
                        <a:rPr lang="zh-CN" altLang="en-US"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控制科学与工程</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a:noFill/>
                    </a:lnB>
                    <a:solidFill>
                      <a:srgbClr val="F8F8F8"/>
                    </a:solidFill>
                  </a:tcPr>
                </a:tc>
                <a:tc>
                  <a:txBody>
                    <a:bodyPr/>
                    <a:lstStyle/>
                    <a:p>
                      <a:pPr algn="l" fontAlgn="ctr"/>
                      <a:r>
                        <a:rPr lang="en-US" altLang="zh-CN"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(1)</a:t>
                      </a:r>
                      <a:r>
                        <a:rPr lang="zh-CN" altLang="en-US"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开展并指导团队开展数据驱动算法的相关研究并对结果进行验证</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2">
                  <a:txBody>
                    <a:bodyPr/>
                    <a:lstStyle/>
                    <a:p>
                      <a:pPr algn="ctr" fontAlgn="ctr"/>
                      <a:r>
                        <a:rPr lang="zh-CN" altLang="en-US"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精通</a:t>
                      </a:r>
                      <a:r>
                        <a:rPr lang="en-US" altLang="zh-CN" sz="800" b="0" i="0" u="none" strike="noStrike" kern="1200" dirty="0" err="1">
                          <a:solidFill>
                            <a:srgbClr val="333333"/>
                          </a:solidFill>
                          <a:effectLst/>
                          <a:latin typeface="微软雅黑" panose="020B0503020204020204" pitchFamily="34" charset="-122"/>
                          <a:ea typeface="微软雅黑" panose="020B0503020204020204" pitchFamily="34" charset="-122"/>
                          <a:cs typeface="+mn-cs"/>
                        </a:rPr>
                        <a:t>kalman</a:t>
                      </a:r>
                      <a:r>
                        <a:rPr lang="zh-CN" altLang="en-US"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及相关扩展算法机理，</a:t>
                      </a:r>
                      <a:br>
                        <a:rPr lang="zh-CN" altLang="en-US"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br>
                      <a:r>
                        <a:rPr lang="zh-CN" altLang="en-US"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对锂离子电池有一定了解</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rowSpan="2">
                  <a:txBody>
                    <a:bodyPr/>
                    <a:lstStyle/>
                    <a:p>
                      <a:pPr algn="ctr" fontAlgn="ctr"/>
                      <a:r>
                        <a:rPr lang="en-US" altLang="zh-CN" sz="800" b="0" i="0" u="none" strike="noStrike">
                          <a:solidFill>
                            <a:srgbClr val="333333"/>
                          </a:solidFill>
                          <a:effectLst/>
                          <a:latin typeface="Impact" panose="020B0806030902050204" pitchFamily="34" charset="0"/>
                          <a:ea typeface="宋体" panose="02010600030101010101" pitchFamily="2" charset="-122"/>
                        </a:rPr>
                        <a:t>1</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a:noFill/>
                    </a:lnB>
                    <a:solidFill>
                      <a:srgbClr val="F8F8F8"/>
                    </a:solidFill>
                  </a:tcPr>
                </a:tc>
              </a:tr>
              <a:tr h="230536">
                <a:tc vMerge="1">
                  <a:txBody>
                    <a:bodyPr/>
                    <a:lstStyle/>
                    <a:p>
                      <a:endParaRPr lang="zh-CN" altLang="en-US"/>
                    </a:p>
                  </a:txBody>
                  <a:tcPr/>
                </a:tc>
                <a:tc vMerge="1">
                  <a:txBody>
                    <a:bodyPr/>
                    <a:lstStyle/>
                    <a:p>
                      <a:endParaRPr lang="zh-CN" altLang="en-US"/>
                    </a:p>
                  </a:txBody>
                  <a:tcPr/>
                </a:tc>
                <a:tc>
                  <a:txBody>
                    <a:bodyPr/>
                    <a:lstStyle/>
                    <a:p>
                      <a:pPr algn="l" fontAlgn="ctr"/>
                      <a:r>
                        <a:rPr lang="en-US" altLang="zh-CN"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(2) </a:t>
                      </a:r>
                      <a:r>
                        <a:rPr lang="zh-CN" altLang="en-US" sz="800" b="0" i="0" u="none" strike="noStrike" kern="1200" dirty="0">
                          <a:solidFill>
                            <a:srgbClr val="333333"/>
                          </a:solidFill>
                          <a:effectLst/>
                          <a:latin typeface="微软雅黑" panose="020B0503020204020204" pitchFamily="34" charset="-122"/>
                          <a:ea typeface="微软雅黑" panose="020B0503020204020204" pitchFamily="34" charset="-122"/>
                          <a:cs typeface="+mn-cs"/>
                        </a:rPr>
                        <a:t>制定算法需要的数据及其测试方法，提供具体方案</a:t>
                      </a:r>
                    </a:p>
                  </a:txBody>
                  <a:tcPr marL="5682" marR="5682" marT="5682"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8F8"/>
                    </a:solidFill>
                  </a:tcPr>
                </a:tc>
                <a:tc vMerge="1">
                  <a:txBody>
                    <a:bodyPr/>
                    <a:lstStyle/>
                    <a:p>
                      <a:endParaRPr lang="zh-CN" altLang="en-US"/>
                    </a:p>
                  </a:txBody>
                  <a:tcPr/>
                </a:tc>
                <a:tc vMerge="1">
                  <a:txBody>
                    <a:bodyPr/>
                    <a:lstStyle/>
                    <a:p>
                      <a:endParaRPr lang="zh-CN" altLang="en-US"/>
                    </a:p>
                  </a:txBody>
                  <a:tcPr/>
                </a:tc>
              </a:tr>
            </a:tbl>
          </a:graphicData>
        </a:graphic>
      </p:graphicFrame>
      <p:sp>
        <p:nvSpPr>
          <p:cNvPr id="6" name="文本框 5"/>
          <p:cNvSpPr txBox="1"/>
          <p:nvPr/>
        </p:nvSpPr>
        <p:spPr>
          <a:xfrm>
            <a:off x="863708" y="1501355"/>
            <a:ext cx="11506091" cy="461665"/>
          </a:xfrm>
          <a:prstGeom prst="rect">
            <a:avLst/>
          </a:prstGeom>
          <a:noFill/>
        </p:spPr>
        <p:txBody>
          <a:bodyPr wrap="square" rtlCol="0">
            <a:spAutoFit/>
          </a:bodyPr>
          <a:lstStyle/>
          <a:p>
            <a:r>
              <a:rPr lang="zh-CN" altLang="en-US" dirty="0" smtClean="0">
                <a:latin typeface="Impact" panose="020B0806030902050204" pitchFamily="34" charset="0"/>
                <a:ea typeface="微软雅黑" panose="020B0503020204020204" pitchFamily="34" charset="-122"/>
              </a:rPr>
              <a:t>研发博士招聘岗位需求共</a:t>
            </a:r>
            <a:r>
              <a:rPr lang="en-US" altLang="zh-CN" sz="2400" dirty="0" smtClean="0">
                <a:latin typeface="Impact" panose="020B0806030902050204" pitchFamily="34" charset="0"/>
                <a:ea typeface="微软雅黑" panose="020B0503020204020204" pitchFamily="34" charset="-122"/>
              </a:rPr>
              <a:t>7</a:t>
            </a:r>
            <a:r>
              <a:rPr lang="zh-CN" altLang="en-US" dirty="0" smtClean="0">
                <a:latin typeface="Impact" panose="020B0806030902050204" pitchFamily="34" charset="0"/>
                <a:ea typeface="微软雅黑" panose="020B0503020204020204" pitchFamily="34" charset="-122"/>
              </a:rPr>
              <a:t>人，主要涉及</a:t>
            </a:r>
            <a:r>
              <a:rPr lang="zh-CN" altLang="en-US" b="1" dirty="0" smtClean="0">
                <a:latin typeface="Impact" panose="020B0806030902050204" pitchFamily="34" charset="0"/>
                <a:ea typeface="微软雅黑" panose="020B0503020204020204" pitchFamily="34" charset="-122"/>
              </a:rPr>
              <a:t>燃料电池、材料、新能源、智能驾驶</a:t>
            </a:r>
            <a:r>
              <a:rPr lang="zh-CN" altLang="en-US" dirty="0" smtClean="0">
                <a:latin typeface="Impact" panose="020B0806030902050204" pitchFamily="34" charset="0"/>
                <a:ea typeface="微软雅黑" panose="020B0503020204020204" pitchFamily="34" charset="-122"/>
              </a:rPr>
              <a:t>等专业方向。</a:t>
            </a:r>
            <a:endParaRPr lang="zh-CN" altLang="en-US" dirty="0">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1836046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8856" y="607369"/>
            <a:ext cx="2646878" cy="830997"/>
          </a:xfrm>
          <a:prstGeom prst="rect">
            <a:avLst/>
          </a:prstGeom>
        </p:spPr>
        <p:txBody>
          <a:bodyPr wrap="none">
            <a:spAutoFit/>
          </a:bodyPr>
          <a:lstStyle/>
          <a:p>
            <a:r>
              <a:rPr lang="zh-CN" altLang="en-US" sz="4800" b="1" dirty="0" smtClean="0">
                <a:solidFill>
                  <a:srgbClr val="C00000"/>
                </a:solidFill>
                <a:ea typeface="微软雅黑" panose="020B0503020204020204" pitchFamily="34" charset="-122"/>
                <a:cs typeface="宋体" panose="02010600030101010101" pitchFamily="2" charset="-122"/>
              </a:rPr>
              <a:t>工作计划</a:t>
            </a:r>
            <a:endParaRPr lang="zh-CN" altLang="en-US" sz="4800" b="1" dirty="0">
              <a:solidFill>
                <a:srgbClr val="C00000"/>
              </a:solidFill>
              <a:ea typeface="微软雅黑" panose="020B0503020204020204" pitchFamily="34" charset="-122"/>
              <a:cs typeface="宋体" panose="02010600030101010101" pitchFamily="2" charset="-122"/>
            </a:endParaRPr>
          </a:p>
        </p:txBody>
      </p:sp>
      <p:cxnSp>
        <p:nvCxnSpPr>
          <p:cNvPr id="3" name="直接连接符 2"/>
          <p:cNvCxnSpPr/>
          <p:nvPr/>
        </p:nvCxnSpPr>
        <p:spPr>
          <a:xfrm flipH="1">
            <a:off x="838309" y="1449388"/>
            <a:ext cx="11355278" cy="0"/>
          </a:xfrm>
          <a:prstGeom prst="line">
            <a:avLst/>
          </a:prstGeom>
          <a:ln w="28575">
            <a:solidFill>
              <a:srgbClr val="C3302E"/>
            </a:solidFill>
          </a:ln>
        </p:spPr>
        <p:style>
          <a:lnRef idx="1">
            <a:schemeClr val="accent1"/>
          </a:lnRef>
          <a:fillRef idx="0">
            <a:schemeClr val="accent1"/>
          </a:fillRef>
          <a:effectRef idx="0">
            <a:schemeClr val="accent1"/>
          </a:effectRef>
          <a:fontRef idx="minor">
            <a:schemeClr val="tx1"/>
          </a:fontRef>
        </p:style>
      </p:cxnSp>
      <p:graphicFrame>
        <p:nvGraphicFramePr>
          <p:cNvPr id="4" name="表格 3"/>
          <p:cNvGraphicFramePr>
            <a:graphicFrameLocks noGrp="1"/>
          </p:cNvGraphicFramePr>
          <p:nvPr>
            <p:extLst>
              <p:ext uri="{D42A27DB-BD31-4B8C-83A1-F6EECF244321}">
                <p14:modId xmlns:p14="http://schemas.microsoft.com/office/powerpoint/2010/main" val="2015292977"/>
              </p:ext>
            </p:extLst>
          </p:nvPr>
        </p:nvGraphicFramePr>
        <p:xfrm>
          <a:off x="949037" y="1815153"/>
          <a:ext cx="10800001" cy="4479184"/>
        </p:xfrm>
        <a:graphic>
          <a:graphicData uri="http://schemas.openxmlformats.org/drawingml/2006/table">
            <a:tbl>
              <a:tblPr firstRow="1" bandRow="1"/>
              <a:tblGrid>
                <a:gridCol w="3176017">
                  <a:extLst>
                    <a:ext uri="{9D8B030D-6E8A-4147-A177-3AD203B41FA5}">
                      <a16:colId xmlns:a16="http://schemas.microsoft.com/office/drawing/2014/main" xmlns="" val="20000"/>
                    </a:ext>
                  </a:extLst>
                </a:gridCol>
                <a:gridCol w="1905996">
                  <a:extLst>
                    <a:ext uri="{9D8B030D-6E8A-4147-A177-3AD203B41FA5}">
                      <a16:colId xmlns:a16="http://schemas.microsoft.com/office/drawing/2014/main" xmlns="" val="20001"/>
                    </a:ext>
                  </a:extLst>
                </a:gridCol>
                <a:gridCol w="1905996">
                  <a:extLst>
                    <a:ext uri="{9D8B030D-6E8A-4147-A177-3AD203B41FA5}">
                      <a16:colId xmlns:a16="http://schemas.microsoft.com/office/drawing/2014/main" xmlns="" val="20002"/>
                    </a:ext>
                  </a:extLst>
                </a:gridCol>
                <a:gridCol w="1905996">
                  <a:extLst>
                    <a:ext uri="{9D8B030D-6E8A-4147-A177-3AD203B41FA5}">
                      <a16:colId xmlns:a16="http://schemas.microsoft.com/office/drawing/2014/main" xmlns="" val="20003"/>
                    </a:ext>
                  </a:extLst>
                </a:gridCol>
                <a:gridCol w="1905996">
                  <a:extLst>
                    <a:ext uri="{9D8B030D-6E8A-4147-A177-3AD203B41FA5}">
                      <a16:colId xmlns:a16="http://schemas.microsoft.com/office/drawing/2014/main" xmlns="" val="20004"/>
                    </a:ext>
                  </a:extLst>
                </a:gridCol>
              </a:tblGrid>
              <a:tr h="478462">
                <a:tc rowSpan="2">
                  <a:txBody>
                    <a:bodyPr/>
                    <a:lstStyle/>
                    <a:p>
                      <a:r>
                        <a:rPr lang="zh-CN" altLang="en-US" sz="1600" b="1" dirty="0" smtClean="0">
                          <a:solidFill>
                            <a:schemeClr val="bg1"/>
                          </a:solidFill>
                          <a:latin typeface="Impact" panose="020B0806030902050204" pitchFamily="34" charset="0"/>
                          <a:ea typeface="微软雅黑" panose="020B0503020204020204" pitchFamily="34" charset="-122"/>
                        </a:rPr>
                        <a:t>      </a:t>
                      </a:r>
                      <a:endParaRPr lang="en-US" altLang="zh-CN" sz="1600" b="1" dirty="0" smtClean="0">
                        <a:solidFill>
                          <a:schemeClr val="bg1"/>
                        </a:solidFill>
                        <a:latin typeface="Impact" panose="020B0806030902050204" pitchFamily="34" charset="0"/>
                        <a:ea typeface="微软雅黑" panose="020B0503020204020204" pitchFamily="34" charset="-122"/>
                      </a:endParaRPr>
                    </a:p>
                    <a:p>
                      <a:r>
                        <a:rPr lang="zh-CN" altLang="en-US" sz="1600" b="1" dirty="0" smtClean="0">
                          <a:solidFill>
                            <a:schemeClr val="bg1"/>
                          </a:solidFill>
                          <a:latin typeface="Impact" panose="020B0806030902050204" pitchFamily="34" charset="0"/>
                          <a:ea typeface="微软雅黑" panose="020B0503020204020204" pitchFamily="34" charset="-122"/>
                        </a:rPr>
                        <a:t>工作内容                                             时间</a:t>
                      </a:r>
                      <a:endParaRPr lang="zh-CN" altLang="en-US" sz="1600" b="1" dirty="0">
                        <a:solidFill>
                          <a:schemeClr val="bg1"/>
                        </a:solidFill>
                        <a:latin typeface="Impact" panose="020B0806030902050204" pitchFamily="34" charset="0"/>
                        <a:ea typeface="微软雅黑" panose="020B0503020204020204" pitchFamily="34" charset="-122"/>
                      </a:endParaRPr>
                    </a:p>
                  </a:txBody>
                  <a:tcPr marL="121904" marR="121904" marT="60952" marB="6095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6350" cap="flat" cmpd="sng" algn="ctr">
                      <a:solidFill>
                        <a:schemeClr val="bg1">
                          <a:lumMod val="85000"/>
                        </a:schemeClr>
                      </a:solidFill>
                      <a:prstDash val="solid"/>
                      <a:round/>
                      <a:headEnd type="none" w="med" len="med"/>
                      <a:tailEnd type="none" w="med" len="med"/>
                    </a:lnTlToBr>
                    <a:lnBlToTr w="12700" cmpd="sng">
                      <a:noFill/>
                      <a:prstDash val="solid"/>
                    </a:lnBlToTr>
                    <a:solidFill>
                      <a:srgbClr val="C00000"/>
                    </a:solidFill>
                  </a:tcPr>
                </a:tc>
                <a:tc gridSpan="4">
                  <a:txBody>
                    <a:bodyPr/>
                    <a:lstStyle/>
                    <a:p>
                      <a:pPr algn="ctr"/>
                      <a:r>
                        <a:rPr lang="en-US" altLang="zh-CN" sz="1600" b="0" dirty="0" smtClean="0">
                          <a:solidFill>
                            <a:schemeClr val="bg1"/>
                          </a:solidFill>
                          <a:latin typeface="Impact" panose="020B0806030902050204" pitchFamily="34" charset="0"/>
                          <a:ea typeface="微软雅黑" panose="020B0503020204020204" pitchFamily="34" charset="-122"/>
                        </a:rPr>
                        <a:t>4</a:t>
                      </a:r>
                      <a:r>
                        <a:rPr lang="zh-CN" altLang="en-US" sz="1600" b="0" dirty="0" smtClean="0">
                          <a:solidFill>
                            <a:schemeClr val="bg1"/>
                          </a:solidFill>
                          <a:latin typeface="Impact" panose="020B0806030902050204" pitchFamily="34" charset="0"/>
                          <a:ea typeface="微软雅黑" panose="020B0503020204020204" pitchFamily="34" charset="-122"/>
                        </a:rPr>
                        <a:t>月</a:t>
                      </a:r>
                      <a:endParaRPr lang="zh-CN" altLang="en-US" sz="1600" b="0" dirty="0">
                        <a:solidFill>
                          <a:schemeClr val="bg1"/>
                        </a:solidFill>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pPr algn="ctr"/>
                      <a:endParaRPr lang="zh-CN" altLang="en-US" sz="1600" b="0" dirty="0">
                        <a:solidFill>
                          <a:schemeClr val="bg1"/>
                        </a:solidFill>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zh-CN" altLang="en-US" sz="1600" b="0" dirty="0">
                        <a:solidFill>
                          <a:schemeClr val="bg1"/>
                        </a:solidFill>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zh-CN" altLang="en-US" sz="1600" b="0" dirty="0">
                        <a:solidFill>
                          <a:schemeClr val="bg1"/>
                        </a:solidFill>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78462">
                <a:tc vMerge="1">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endParaRPr lang="zh-CN" altLang="en-US" sz="1600" b="0" dirty="0">
                        <a:latin typeface="Impact" panose="020B0806030902050204" pitchFamily="34" charset="0"/>
                        <a:ea typeface="微软雅黑" panose="020B0503020204020204" pitchFamily="34" charset="-122"/>
                      </a:endParaRPr>
                    </a:p>
                  </a:txBody>
                  <a:tcPr marL="121904" marR="121904" marT="60952" marB="6095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zh-CN" altLang="en-US" sz="1600" b="0" dirty="0" smtClean="0">
                          <a:solidFill>
                            <a:schemeClr val="bg1"/>
                          </a:solidFill>
                          <a:latin typeface="Impact" panose="020B0806030902050204" pitchFamily="34" charset="0"/>
                          <a:ea typeface="微软雅黑" panose="020B0503020204020204" pitchFamily="34" charset="-122"/>
                        </a:rPr>
                        <a:t>第一周</a:t>
                      </a:r>
                      <a:endParaRPr lang="zh-CN" altLang="en-US" sz="1600" b="0" dirty="0">
                        <a:solidFill>
                          <a:schemeClr val="bg1"/>
                        </a:solidFill>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zh-CN" altLang="en-US" sz="1600" b="0" dirty="0" smtClean="0">
                          <a:solidFill>
                            <a:schemeClr val="bg1"/>
                          </a:solidFill>
                          <a:latin typeface="Impact" panose="020B0806030902050204" pitchFamily="34" charset="0"/>
                          <a:ea typeface="微软雅黑" panose="020B0503020204020204" pitchFamily="34" charset="-122"/>
                        </a:rPr>
                        <a:t>第二周</a:t>
                      </a:r>
                      <a:endParaRPr lang="zh-CN" altLang="en-US" sz="1600" b="0" dirty="0">
                        <a:solidFill>
                          <a:schemeClr val="bg1"/>
                        </a:solidFill>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zh-CN" altLang="en-US" sz="1600" b="0" dirty="0" smtClean="0">
                          <a:solidFill>
                            <a:schemeClr val="bg1"/>
                          </a:solidFill>
                          <a:latin typeface="Impact" panose="020B0806030902050204" pitchFamily="34" charset="0"/>
                          <a:ea typeface="微软雅黑" panose="020B0503020204020204" pitchFamily="34" charset="-122"/>
                        </a:rPr>
                        <a:t>第三周</a:t>
                      </a:r>
                      <a:endParaRPr lang="zh-CN" altLang="en-US" sz="1600" b="0" dirty="0">
                        <a:solidFill>
                          <a:schemeClr val="bg1"/>
                        </a:solidFill>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zh-CN" altLang="en-US" sz="1600" b="0" dirty="0" smtClean="0">
                          <a:solidFill>
                            <a:schemeClr val="bg1"/>
                          </a:solidFill>
                          <a:latin typeface="Impact" panose="020B0806030902050204" pitchFamily="34" charset="0"/>
                          <a:ea typeface="微软雅黑" panose="020B0503020204020204" pitchFamily="34" charset="-122"/>
                        </a:rPr>
                        <a:t>第四周</a:t>
                      </a:r>
                      <a:endParaRPr lang="zh-CN" altLang="en-US" sz="1600" b="0" dirty="0">
                        <a:solidFill>
                          <a:schemeClr val="bg1"/>
                        </a:solidFill>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10000"/>
                  </a:ext>
                </a:extLst>
              </a:tr>
              <a:tr h="50318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zh-CN" altLang="en-US" sz="1600" b="0" dirty="0" smtClean="0">
                          <a:solidFill>
                            <a:schemeClr val="bg1"/>
                          </a:solidFill>
                          <a:latin typeface="Impact" panose="020B0806030902050204" pitchFamily="34" charset="0"/>
                          <a:ea typeface="微软雅黑" panose="020B0503020204020204" pitchFamily="34" charset="-122"/>
                        </a:rPr>
                        <a:t>技术需求征集</a:t>
                      </a:r>
                      <a:endParaRPr lang="zh-CN" altLang="en-US" sz="1600" b="0" dirty="0">
                        <a:solidFill>
                          <a:schemeClr val="bg1"/>
                        </a:solidFill>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zh-CN" altLang="en-US" sz="1600" dirty="0">
                        <a:latin typeface="Impact" panose="020B0806030902050204" pitchFamily="34" charset="0"/>
                        <a:ea typeface="微软雅黑" panose="020B0503020204020204" pitchFamily="34" charset="-122"/>
                      </a:endParaRPr>
                    </a:p>
                  </a:txBody>
                  <a:tcPr marL="121904" marR="121904" marT="60952" marB="6095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zh-CN" altLang="en-US" sz="1600" dirty="0">
                        <a:latin typeface="Impact" panose="020B0806030902050204" pitchFamily="34" charset="0"/>
                        <a:ea typeface="微软雅黑" panose="020B0503020204020204" pitchFamily="34" charset="-122"/>
                      </a:endParaRPr>
                    </a:p>
                  </a:txBody>
                  <a:tcPr marL="121904" marR="121904" marT="60952" marB="6095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zh-CN" altLang="en-US" sz="1600" dirty="0">
                        <a:latin typeface="Impact" panose="020B0806030902050204" pitchFamily="34" charset="0"/>
                        <a:ea typeface="微软雅黑" panose="020B0503020204020204" pitchFamily="34" charset="-122"/>
                      </a:endParaRPr>
                    </a:p>
                  </a:txBody>
                  <a:tcPr marL="121904" marR="121904" marT="60952" marB="6095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zh-CN" altLang="en-US" sz="1600" dirty="0">
                        <a:latin typeface="Impact" panose="020B0806030902050204" pitchFamily="34" charset="0"/>
                        <a:ea typeface="微软雅黑" panose="020B0503020204020204" pitchFamily="34" charset="-122"/>
                      </a:endParaRPr>
                    </a:p>
                  </a:txBody>
                  <a:tcPr marL="121904" marR="121904" marT="60952" marB="6095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10001"/>
                  </a:ext>
                </a:extLst>
              </a:tr>
              <a:tr h="503180">
                <a:tc>
                  <a:txBody>
                    <a:bodyPr/>
                    <a:lstStyle/>
                    <a:p>
                      <a:pPr algn="ctr"/>
                      <a:r>
                        <a:rPr lang="zh-CN" altLang="en-US" sz="1600" b="0" dirty="0" smtClean="0">
                          <a:solidFill>
                            <a:schemeClr val="bg1"/>
                          </a:solidFill>
                          <a:latin typeface="Impact" panose="020B0806030902050204" pitchFamily="34" charset="0"/>
                          <a:ea typeface="微软雅黑" panose="020B0503020204020204" pitchFamily="34" charset="-122"/>
                        </a:rPr>
                        <a:t>技术需求评审</a:t>
                      </a:r>
                      <a:endParaRPr lang="zh-CN" altLang="en-US" sz="1600" b="0" dirty="0">
                        <a:solidFill>
                          <a:schemeClr val="bg1"/>
                        </a:solidFill>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endParaRPr lang="zh-CN" altLang="en-US" sz="1600" dirty="0">
                        <a:latin typeface="Impact" panose="020B0806030902050204" pitchFamily="34" charset="0"/>
                        <a:ea typeface="微软雅黑" panose="020B0503020204020204" pitchFamily="34" charset="-122"/>
                      </a:endParaRPr>
                    </a:p>
                  </a:txBody>
                  <a:tcPr marL="121904" marR="121904" marT="60952" marB="6095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a:r>
                        <a:rPr lang="en-US" altLang="zh-CN" sz="1600" dirty="0" smtClean="0">
                          <a:latin typeface="Impact" panose="020B0806030902050204" pitchFamily="34" charset="0"/>
                          <a:ea typeface="微软雅黑" panose="020B0503020204020204" pitchFamily="34" charset="-122"/>
                        </a:rPr>
                        <a:t>4</a:t>
                      </a:r>
                      <a:r>
                        <a:rPr lang="zh-CN" altLang="en-US" sz="1600" dirty="0" smtClean="0">
                          <a:latin typeface="Impact" panose="020B0806030902050204" pitchFamily="34" charset="0"/>
                          <a:ea typeface="微软雅黑" panose="020B0503020204020204" pitchFamily="34" charset="-122"/>
                        </a:rPr>
                        <a:t>月</a:t>
                      </a:r>
                      <a:r>
                        <a:rPr lang="en-US" altLang="zh-CN" sz="1600" dirty="0" smtClean="0">
                          <a:latin typeface="Impact" panose="020B0806030902050204" pitchFamily="34" charset="0"/>
                          <a:ea typeface="微软雅黑" panose="020B0503020204020204" pitchFamily="34" charset="-122"/>
                        </a:rPr>
                        <a:t>11</a:t>
                      </a:r>
                      <a:r>
                        <a:rPr lang="zh-CN" altLang="en-US" sz="1600" dirty="0" smtClean="0">
                          <a:latin typeface="Impact" panose="020B0806030902050204" pitchFamily="34" charset="0"/>
                          <a:ea typeface="微软雅黑" panose="020B0503020204020204" pitchFamily="34" charset="-122"/>
                        </a:rPr>
                        <a:t>日</a:t>
                      </a:r>
                      <a:endParaRPr lang="zh-CN" altLang="en-US" sz="1600" dirty="0">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a:endParaRPr lang="zh-CN" altLang="en-US" sz="1600" dirty="0">
                        <a:latin typeface="Impact" panose="020B0806030902050204" pitchFamily="34" charset="0"/>
                        <a:ea typeface="微软雅黑" panose="020B0503020204020204" pitchFamily="34" charset="-122"/>
                      </a:endParaRPr>
                    </a:p>
                  </a:txBody>
                  <a:tcPr marL="121904" marR="121904" marT="60952" marB="6095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a:endParaRPr lang="zh-CN" altLang="en-US" sz="1600" dirty="0">
                        <a:latin typeface="Impact" panose="020B0806030902050204" pitchFamily="34" charset="0"/>
                        <a:ea typeface="微软雅黑" panose="020B0503020204020204" pitchFamily="34" charset="-122"/>
                      </a:endParaRPr>
                    </a:p>
                  </a:txBody>
                  <a:tcPr marL="121904" marR="121904" marT="60952" marB="6095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r>
              <a:tr h="50318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zh-CN" altLang="en-US" sz="1600" b="0" dirty="0" smtClean="0">
                          <a:solidFill>
                            <a:schemeClr val="bg1"/>
                          </a:solidFill>
                          <a:latin typeface="Impact" panose="020B0806030902050204" pitchFamily="34" charset="0"/>
                          <a:ea typeface="微软雅黑" panose="020B0503020204020204" pitchFamily="34" charset="-122"/>
                        </a:rPr>
                        <a:t>技术需求发布</a:t>
                      </a:r>
                      <a:endParaRPr lang="zh-CN" altLang="en-US" sz="1600" b="0" dirty="0">
                        <a:solidFill>
                          <a:schemeClr val="bg1"/>
                        </a:solidFill>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zh-CN" altLang="en-US" sz="1600" dirty="0">
                        <a:latin typeface="Impact" panose="020B0806030902050204" pitchFamily="34" charset="0"/>
                        <a:ea typeface="微软雅黑" panose="020B0503020204020204" pitchFamily="34" charset="-122"/>
                      </a:endParaRPr>
                    </a:p>
                  </a:txBody>
                  <a:tcPr marL="121904" marR="121904" marT="60952" marB="6095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altLang="zh-CN" sz="1600" dirty="0" smtClean="0">
                          <a:latin typeface="Impact" panose="020B0806030902050204" pitchFamily="34" charset="0"/>
                          <a:ea typeface="微软雅黑" panose="020B0503020204020204" pitchFamily="34" charset="-122"/>
                        </a:rPr>
                        <a:t>4</a:t>
                      </a:r>
                      <a:r>
                        <a:rPr lang="zh-CN" altLang="en-US" sz="1600" dirty="0" smtClean="0">
                          <a:latin typeface="Impact" panose="020B0806030902050204" pitchFamily="34" charset="0"/>
                          <a:ea typeface="微软雅黑" panose="020B0503020204020204" pitchFamily="34" charset="-122"/>
                        </a:rPr>
                        <a:t>月</a:t>
                      </a:r>
                      <a:r>
                        <a:rPr lang="en-US" altLang="zh-CN" sz="1600" dirty="0" smtClean="0">
                          <a:latin typeface="Impact" panose="020B0806030902050204" pitchFamily="34" charset="0"/>
                          <a:ea typeface="微软雅黑" panose="020B0503020204020204" pitchFamily="34" charset="-122"/>
                        </a:rPr>
                        <a:t>12</a:t>
                      </a:r>
                      <a:r>
                        <a:rPr lang="zh-CN" altLang="en-US" sz="1600" dirty="0" smtClean="0">
                          <a:latin typeface="Impact" panose="020B0806030902050204" pitchFamily="34" charset="0"/>
                          <a:ea typeface="微软雅黑" panose="020B0503020204020204" pitchFamily="34" charset="-122"/>
                        </a:rPr>
                        <a:t>日</a:t>
                      </a:r>
                      <a:endParaRPr lang="zh-CN" altLang="en-US" sz="1600" dirty="0">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zh-CN" altLang="en-US" sz="1600" dirty="0">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zh-CN" altLang="en-US" sz="1600" dirty="0">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10002"/>
                  </a:ext>
                </a:extLst>
              </a:tr>
              <a:tr h="50318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zh-CN" altLang="en-US" sz="1600" b="0" dirty="0" smtClean="0">
                          <a:solidFill>
                            <a:schemeClr val="bg1"/>
                          </a:solidFill>
                          <a:latin typeface="Impact" panose="020B0806030902050204" pitchFamily="34" charset="0"/>
                          <a:ea typeface="微软雅黑" panose="020B0503020204020204" pitchFamily="34" charset="-122"/>
                        </a:rPr>
                        <a:t>安大技术对接会</a:t>
                      </a: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zh-CN" altLang="en-US" sz="1600" dirty="0">
                        <a:latin typeface="Impact" panose="020B0806030902050204" pitchFamily="34" charset="0"/>
                        <a:ea typeface="微软雅黑" panose="020B0503020204020204" pitchFamily="34" charset="-122"/>
                      </a:endParaRPr>
                    </a:p>
                  </a:txBody>
                  <a:tcPr marL="121904" marR="121904" marT="60952" marB="6095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latin typeface="Impact" panose="020B0806030902050204" pitchFamily="34" charset="0"/>
                          <a:ea typeface="微软雅黑" panose="020B0503020204020204" pitchFamily="34" charset="-122"/>
                        </a:rPr>
                        <a:t>4</a:t>
                      </a:r>
                      <a:r>
                        <a:rPr lang="zh-CN" altLang="en-US" sz="1600" dirty="0" smtClean="0">
                          <a:latin typeface="Impact" panose="020B0806030902050204" pitchFamily="34" charset="0"/>
                          <a:ea typeface="微软雅黑" panose="020B0503020204020204" pitchFamily="34" charset="-122"/>
                        </a:rPr>
                        <a:t>月</a:t>
                      </a:r>
                      <a:r>
                        <a:rPr lang="en-US" altLang="zh-CN" sz="1600" dirty="0" smtClean="0">
                          <a:latin typeface="Impact" panose="020B0806030902050204" pitchFamily="34" charset="0"/>
                          <a:ea typeface="微软雅黑" panose="020B0503020204020204" pitchFamily="34" charset="-122"/>
                        </a:rPr>
                        <a:t>14</a:t>
                      </a:r>
                      <a:r>
                        <a:rPr lang="zh-CN" altLang="en-US" sz="1600" dirty="0" smtClean="0">
                          <a:latin typeface="Impact" panose="020B0806030902050204" pitchFamily="34" charset="0"/>
                          <a:ea typeface="微软雅黑" panose="020B0503020204020204" pitchFamily="34" charset="-122"/>
                        </a:rPr>
                        <a:t>日</a:t>
                      </a:r>
                    </a:p>
                  </a:txBody>
                  <a:tcPr marL="121904" marR="121904" marT="60952" marB="6095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zh-CN" altLang="en-US" sz="1600" dirty="0">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zh-CN" altLang="en-US" sz="1600" dirty="0">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10004"/>
                  </a:ext>
                </a:extLst>
              </a:tr>
              <a:tr h="50318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zh-CN" altLang="en-US" sz="1600" b="0" dirty="0" smtClean="0">
                          <a:solidFill>
                            <a:schemeClr val="bg1"/>
                          </a:solidFill>
                          <a:latin typeface="Impact" panose="020B0806030902050204" pitchFamily="34" charset="0"/>
                          <a:ea typeface="微软雅黑" panose="020B0503020204020204" pitchFamily="34" charset="-122"/>
                        </a:rPr>
                        <a:t>奇瑞技术交流会</a:t>
                      </a: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zh-CN" altLang="en-US" sz="1600" dirty="0">
                        <a:latin typeface="Impact" panose="020B0806030902050204" pitchFamily="34" charset="0"/>
                        <a:ea typeface="微软雅黑" panose="020B0503020204020204" pitchFamily="34" charset="-122"/>
                      </a:endParaRPr>
                    </a:p>
                  </a:txBody>
                  <a:tcPr marL="121904" marR="121904" marT="60952" marB="6095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zh-CN" altLang="en-US" sz="1600" dirty="0">
                        <a:latin typeface="Impact" panose="020B0806030902050204" pitchFamily="34" charset="0"/>
                        <a:ea typeface="微软雅黑" panose="020B0503020204020204" pitchFamily="34" charset="-122"/>
                      </a:endParaRPr>
                    </a:p>
                  </a:txBody>
                  <a:tcPr marL="121904" marR="121904" marT="60952" marB="6095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altLang="zh-CN" sz="1600" dirty="0" smtClean="0">
                          <a:latin typeface="Impact" panose="020B0806030902050204" pitchFamily="34" charset="0"/>
                          <a:ea typeface="微软雅黑" panose="020B0503020204020204" pitchFamily="34" charset="-122"/>
                        </a:rPr>
                        <a:t>4</a:t>
                      </a:r>
                      <a:r>
                        <a:rPr lang="zh-CN" altLang="en-US" sz="1600" dirty="0" smtClean="0">
                          <a:latin typeface="Impact" panose="020B0806030902050204" pitchFamily="34" charset="0"/>
                          <a:ea typeface="微软雅黑" panose="020B0503020204020204" pitchFamily="34" charset="-122"/>
                        </a:rPr>
                        <a:t>月</a:t>
                      </a:r>
                      <a:r>
                        <a:rPr lang="en-US" altLang="zh-CN" sz="1600" dirty="0" smtClean="0">
                          <a:latin typeface="Impact" panose="020B0806030902050204" pitchFamily="34" charset="0"/>
                          <a:ea typeface="微软雅黑" panose="020B0503020204020204" pitchFamily="34" charset="-122"/>
                        </a:rPr>
                        <a:t>21</a:t>
                      </a:r>
                      <a:r>
                        <a:rPr lang="zh-CN" altLang="en-US" sz="1600" dirty="0" smtClean="0">
                          <a:latin typeface="Impact" panose="020B0806030902050204" pitchFamily="34" charset="0"/>
                          <a:ea typeface="微软雅黑" panose="020B0503020204020204" pitchFamily="34" charset="-122"/>
                        </a:rPr>
                        <a:t>日</a:t>
                      </a:r>
                      <a:endParaRPr lang="zh-CN" altLang="en-US" sz="1600" dirty="0">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zh-CN" altLang="en-US" sz="1600" dirty="0">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10005"/>
                  </a:ext>
                </a:extLst>
              </a:tr>
              <a:tr h="50318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zh-CN" altLang="en-US" sz="1600" b="0" dirty="0" smtClean="0">
                          <a:solidFill>
                            <a:schemeClr val="bg1"/>
                          </a:solidFill>
                          <a:latin typeface="Impact" panose="020B0806030902050204" pitchFamily="34" charset="0"/>
                          <a:ea typeface="微软雅黑" panose="020B0503020204020204" pitchFamily="34" charset="-122"/>
                        </a:rPr>
                        <a:t>战略合作签订</a:t>
                      </a: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zh-CN" altLang="en-US" sz="1600" dirty="0">
                        <a:latin typeface="Impact" panose="020B0806030902050204" pitchFamily="34" charset="0"/>
                        <a:ea typeface="微软雅黑" panose="020B0503020204020204" pitchFamily="34" charset="-122"/>
                      </a:endParaRPr>
                    </a:p>
                  </a:txBody>
                  <a:tcPr marL="121904" marR="121904" marT="60952" marB="6095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zh-CN" altLang="en-US" sz="1600">
                        <a:latin typeface="Impact" panose="020B0806030902050204" pitchFamily="34" charset="0"/>
                        <a:ea typeface="微软雅黑" panose="020B0503020204020204" pitchFamily="34" charset="-122"/>
                      </a:endParaRPr>
                    </a:p>
                  </a:txBody>
                  <a:tcPr marL="121904" marR="121904" marT="60952" marB="6095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zh-CN" altLang="en-US" sz="1600" dirty="0">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altLang="zh-CN" sz="1600" dirty="0" smtClean="0">
                          <a:latin typeface="Impact" panose="020B0806030902050204" pitchFamily="34" charset="0"/>
                          <a:ea typeface="微软雅黑" panose="020B0503020204020204" pitchFamily="34" charset="-122"/>
                        </a:rPr>
                        <a:t>4</a:t>
                      </a:r>
                      <a:r>
                        <a:rPr lang="zh-CN" altLang="en-US" sz="1600" dirty="0" smtClean="0">
                          <a:latin typeface="Impact" panose="020B0806030902050204" pitchFamily="34" charset="0"/>
                          <a:ea typeface="微软雅黑" panose="020B0503020204020204" pitchFamily="34" charset="-122"/>
                        </a:rPr>
                        <a:t>月</a:t>
                      </a:r>
                      <a:r>
                        <a:rPr lang="en-US" altLang="zh-CN" sz="1600" dirty="0" smtClean="0">
                          <a:latin typeface="Impact" panose="020B0806030902050204" pitchFamily="34" charset="0"/>
                          <a:ea typeface="微软雅黑" panose="020B0503020204020204" pitchFamily="34" charset="-122"/>
                        </a:rPr>
                        <a:t>28</a:t>
                      </a:r>
                      <a:r>
                        <a:rPr lang="zh-CN" altLang="en-US" sz="1600" dirty="0" smtClean="0">
                          <a:latin typeface="Impact" panose="020B0806030902050204" pitchFamily="34" charset="0"/>
                          <a:ea typeface="微软雅黑" panose="020B0503020204020204" pitchFamily="34" charset="-122"/>
                        </a:rPr>
                        <a:t>日</a:t>
                      </a:r>
                      <a:endParaRPr lang="zh-CN" altLang="en-US" sz="1600" dirty="0">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10006"/>
                  </a:ext>
                </a:extLst>
              </a:tr>
              <a:tr h="50318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zh-CN" altLang="en-US" sz="1600" b="0" dirty="0" smtClean="0">
                          <a:solidFill>
                            <a:schemeClr val="bg1"/>
                          </a:solidFill>
                          <a:latin typeface="Impact" panose="020B0806030902050204" pitchFamily="34" charset="0"/>
                          <a:ea typeface="微软雅黑" panose="020B0503020204020204" pitchFamily="34" charset="-122"/>
                        </a:rPr>
                        <a:t>合作实施</a:t>
                      </a: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zh-CN" altLang="en-US" sz="1600" dirty="0">
                        <a:latin typeface="Impact" panose="020B0806030902050204" pitchFamily="34" charset="0"/>
                        <a:ea typeface="微软雅黑" panose="020B0503020204020204" pitchFamily="34" charset="-122"/>
                      </a:endParaRPr>
                    </a:p>
                  </a:txBody>
                  <a:tcPr marL="121904" marR="121904" marT="60952" marB="6095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zh-CN" altLang="en-US" sz="1600" dirty="0">
                        <a:latin typeface="Impact" panose="020B0806030902050204" pitchFamily="34" charset="0"/>
                        <a:ea typeface="微软雅黑" panose="020B0503020204020204" pitchFamily="34" charset="-122"/>
                      </a:endParaRPr>
                    </a:p>
                  </a:txBody>
                  <a:tcPr marL="121904" marR="121904" marT="60952" marB="6095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zh-CN" altLang="en-US" sz="1600" dirty="0">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altLang="zh-CN" sz="1600" dirty="0" smtClean="0">
                          <a:latin typeface="Impact" panose="020B0806030902050204" pitchFamily="34" charset="0"/>
                          <a:ea typeface="微软雅黑" panose="020B0503020204020204" pitchFamily="34" charset="-122"/>
                        </a:rPr>
                        <a:t>4</a:t>
                      </a:r>
                      <a:r>
                        <a:rPr lang="zh-CN" altLang="en-US" sz="1600" dirty="0" smtClean="0">
                          <a:latin typeface="Impact" panose="020B0806030902050204" pitchFamily="34" charset="0"/>
                          <a:ea typeface="微软雅黑" panose="020B0503020204020204" pitchFamily="34" charset="-122"/>
                        </a:rPr>
                        <a:t>月</a:t>
                      </a:r>
                      <a:r>
                        <a:rPr lang="en-US" altLang="zh-CN" sz="1600" dirty="0" smtClean="0">
                          <a:latin typeface="Impact" panose="020B0806030902050204" pitchFamily="34" charset="0"/>
                          <a:ea typeface="微软雅黑" panose="020B0503020204020204" pitchFamily="34" charset="-122"/>
                        </a:rPr>
                        <a:t>29</a:t>
                      </a:r>
                      <a:r>
                        <a:rPr lang="zh-CN" altLang="en-US" sz="1600" dirty="0" smtClean="0">
                          <a:latin typeface="Impact" panose="020B0806030902050204" pitchFamily="34" charset="0"/>
                          <a:ea typeface="微软雅黑" panose="020B0503020204020204" pitchFamily="34" charset="-122"/>
                        </a:rPr>
                        <a:t>日</a:t>
                      </a:r>
                      <a:r>
                        <a:rPr lang="en-US" altLang="zh-CN" sz="1600" dirty="0" smtClean="0">
                          <a:latin typeface="Impact" panose="020B0806030902050204" pitchFamily="34" charset="0"/>
                          <a:ea typeface="微软雅黑" panose="020B0503020204020204" pitchFamily="34" charset="-122"/>
                        </a:rPr>
                        <a:t>~</a:t>
                      </a:r>
                      <a:endParaRPr lang="zh-CN" altLang="en-US" sz="1600" dirty="0">
                        <a:latin typeface="Impact" panose="020B0806030902050204" pitchFamily="34" charset="0"/>
                        <a:ea typeface="微软雅黑" panose="020B0503020204020204" pitchFamily="34" charset="-122"/>
                      </a:endParaRPr>
                    </a:p>
                  </a:txBody>
                  <a:tcPr marL="121904" marR="121904" marT="60952" marB="60952"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10007"/>
                  </a:ext>
                </a:extLst>
              </a:tr>
            </a:tbl>
          </a:graphicData>
        </a:graphic>
      </p:graphicFrame>
      <p:sp>
        <p:nvSpPr>
          <p:cNvPr id="11" name="矩形 10"/>
          <p:cNvSpPr/>
          <p:nvPr/>
        </p:nvSpPr>
        <p:spPr>
          <a:xfrm flipH="1">
            <a:off x="4531817" y="2886671"/>
            <a:ext cx="1008000" cy="223663"/>
          </a:xfrm>
          <a:prstGeom prst="rect">
            <a:avLst/>
          </a:prstGeom>
          <a:solidFill>
            <a:srgbClr val="00B050"/>
          </a:solidFill>
          <a:ln w="6350" cap="flat" cmpd="sng" algn="ctr">
            <a:noFill/>
            <a:prstDash val="solid"/>
            <a:miter lim="800000"/>
          </a:ln>
          <a:effectLst/>
        </p:spPr>
        <p:txBody>
          <a:bodyPr rtlCol="0" anchor="ctr"/>
          <a:lstStyle/>
          <a:p>
            <a:pPr marL="0" marR="0" lvl="0" indent="0" algn="ctr" defTabSz="609569" eaLnBrk="1" fontAlgn="auto" latinLnBrk="0" hangingPunct="1">
              <a:lnSpc>
                <a:spcPct val="100000"/>
              </a:lnSpc>
              <a:spcBef>
                <a:spcPts val="0"/>
              </a:spcBef>
              <a:spcAft>
                <a:spcPts val="0"/>
              </a:spcAft>
              <a:buClrTx/>
              <a:buSzTx/>
              <a:buFontTx/>
              <a:buNone/>
              <a:tabLst/>
              <a:defRPr/>
            </a:pPr>
            <a:endParaRPr kumimoji="1"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11425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2367</Words>
  <Application>Microsoft Office PowerPoint</Application>
  <PresentationFormat>宽屏</PresentationFormat>
  <Paragraphs>452</Paragraphs>
  <Slides>7</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vt:i4>
      </vt:variant>
    </vt:vector>
  </HeadingPairs>
  <TitlesOfParts>
    <vt:vector size="16" baseType="lpstr">
      <vt:lpstr>Arial Unicode MS</vt:lpstr>
      <vt:lpstr>宋体</vt:lpstr>
      <vt:lpstr>微软雅黑</vt:lpstr>
      <vt:lpstr>Arial</vt:lpstr>
      <vt:lpstr>Calibri</vt:lpstr>
      <vt:lpstr>Calibri Light</vt:lpstr>
      <vt:lpstr>Impact</vt:lpstr>
      <vt:lpstr>Times New Roman</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焦方方 Fangfang Jiao (研发总院 AERI)</dc:creator>
  <cp:lastModifiedBy>赛影辉 Yinghui Sai (研发总院 AERI)</cp:lastModifiedBy>
  <cp:revision>61</cp:revision>
  <dcterms:created xsi:type="dcterms:W3CDTF">2022-04-07T06:04:26Z</dcterms:created>
  <dcterms:modified xsi:type="dcterms:W3CDTF">2022-04-11T10:42:39Z</dcterms:modified>
</cp:coreProperties>
</file>